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328" r:id="rId3"/>
    <p:sldId id="418" r:id="rId4"/>
    <p:sldId id="447" r:id="rId5"/>
    <p:sldId id="419" r:id="rId6"/>
    <p:sldId id="420" r:id="rId7"/>
    <p:sldId id="421" r:id="rId8"/>
    <p:sldId id="330" r:id="rId9"/>
    <p:sldId id="335" r:id="rId10"/>
    <p:sldId id="439" r:id="rId11"/>
    <p:sldId id="436" r:id="rId12"/>
    <p:sldId id="411" r:id="rId13"/>
    <p:sldId id="412" r:id="rId14"/>
    <p:sldId id="422" r:id="rId15"/>
    <p:sldId id="426" r:id="rId16"/>
    <p:sldId id="445" r:id="rId17"/>
    <p:sldId id="423" r:id="rId18"/>
    <p:sldId id="409" r:id="rId19"/>
    <p:sldId id="414" r:id="rId20"/>
    <p:sldId id="390" r:id="rId21"/>
    <p:sldId id="441" r:id="rId22"/>
    <p:sldId id="446" r:id="rId23"/>
    <p:sldId id="443" r:id="rId24"/>
    <p:sldId id="444" r:id="rId25"/>
    <p:sldId id="427" r:id="rId26"/>
    <p:sldId id="438" r:id="rId27"/>
    <p:sldId id="440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8088" autoAdjust="0"/>
  </p:normalViewPr>
  <p:slideViewPr>
    <p:cSldViewPr snapToGrid="0" snapToObjects="1">
      <p:cViewPr varScale="1">
        <p:scale>
          <a:sx n="98" d="100"/>
          <a:sy n="98" d="100"/>
        </p:scale>
        <p:origin x="1018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08250704773013"/>
          <c:y val="0.11091786314500482"/>
          <c:w val="0.80600758238553516"/>
          <c:h val="0.73818588376016492"/>
        </c:manualLayout>
      </c:layout>
      <c:scatterChart>
        <c:scatterStyle val="smoothMarker"/>
        <c:varyColors val="0"/>
        <c:ser>
          <c:idx val="0"/>
          <c:order val="0"/>
          <c:tx>
            <c:v>4.22 K</c:v>
          </c:tx>
          <c:spPr>
            <a:ln w="12700"/>
          </c:spPr>
          <c:xVal>
            <c:numRef>
              <c:f>'J 2400 Load Lines'!$A$18:$A$29</c:f>
              <c:numCache>
                <c:formatCode>General</c:formatCode>
                <c:ptCount val="12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</c:numCache>
            </c:numRef>
          </c:xVal>
          <c:yVal>
            <c:numRef>
              <c:f>'J 2400 Load Lines'!$F$18:$F$29</c:f>
              <c:numCache>
                <c:formatCode>0</c:formatCode>
                <c:ptCount val="12"/>
                <c:pt idx="0">
                  <c:v>9244.3465924739485</c:v>
                </c:pt>
                <c:pt idx="1">
                  <c:v>8674.4752811943745</c:v>
                </c:pt>
                <c:pt idx="2">
                  <c:v>8108.2322752861919</c:v>
                </c:pt>
                <c:pt idx="3">
                  <c:v>7545.8610690853147</c:v>
                </c:pt>
                <c:pt idx="4">
                  <c:v>6987.6329543219217</c:v>
                </c:pt>
                <c:pt idx="5">
                  <c:v>6433.8516226822603</c:v>
                </c:pt>
                <c:pt idx="6">
                  <c:v>5884.8587901079536</c:v>
                </c:pt>
                <c:pt idx="7">
                  <c:v>5341.0411331941405</c:v>
                </c:pt>
                <c:pt idx="8">
                  <c:v>4802.8389305700639</c:v>
                </c:pt>
                <c:pt idx="9">
                  <c:v>4270.7569487363926</c:v>
                </c:pt>
                <c:pt idx="10">
                  <c:v>3745.3783252282565</c:v>
                </c:pt>
                <c:pt idx="11">
                  <c:v>3227.3825188442834</c:v>
                </c:pt>
              </c:numCache>
            </c:numRef>
          </c:yVal>
          <c:smooth val="1"/>
        </c:ser>
        <c:ser>
          <c:idx val="1"/>
          <c:order val="1"/>
          <c:tx>
            <c:v>5 K</c:v>
          </c:tx>
          <c:spPr>
            <a:ln w="12700"/>
          </c:spPr>
          <c:xVal>
            <c:numRef>
              <c:f>'J 2400 Load Lines'!$A$31:$A$40</c:f>
              <c:numCache>
                <c:formatCode>General</c:formatCode>
                <c:ptCount val="10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</c:numCache>
            </c:numRef>
          </c:xVal>
          <c:yVal>
            <c:numRef>
              <c:f>'J 2400 Load Lines'!$F$31:$F$40</c:f>
              <c:numCache>
                <c:formatCode>0</c:formatCode>
                <c:ptCount val="10"/>
                <c:pt idx="0">
                  <c:v>7484.4984467297299</c:v>
                </c:pt>
                <c:pt idx="1">
                  <c:v>6942.7000421619705</c:v>
                </c:pt>
                <c:pt idx="2">
                  <c:v>6405.2005776077094</c:v>
                </c:pt>
                <c:pt idx="3">
                  <c:v>5872.2885534649486</c:v>
                </c:pt>
                <c:pt idx="4">
                  <c:v>5344.2854054329509</c:v>
                </c:pt>
                <c:pt idx="5">
                  <c:v>4821.5509577845223</c:v>
                </c:pt>
                <c:pt idx="6">
                  <c:v>4304.4900872277467</c:v>
                </c:pt>
                <c:pt idx="7">
                  <c:v>3793.5609413871912</c:v>
                </c:pt>
                <c:pt idx="8">
                  <c:v>3289.2851774065175</c:v>
                </c:pt>
                <c:pt idx="9">
                  <c:v>2792.2608598599727</c:v>
                </c:pt>
              </c:numCache>
            </c:numRef>
          </c:yVal>
          <c:smooth val="1"/>
        </c:ser>
        <c:ser>
          <c:idx val="2"/>
          <c:order val="2"/>
          <c:tx>
            <c:v>6 K</c:v>
          </c:tx>
          <c:spPr>
            <a:ln w="12700"/>
          </c:spPr>
          <c:xVal>
            <c:numRef>
              <c:f>'J 2400 Load Lines'!$A$42:$A$50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'J 2400 Load Lines'!$F$42:$F$50</c:f>
              <c:numCache>
                <c:formatCode>0</c:formatCode>
                <c:ptCount val="9"/>
                <c:pt idx="0">
                  <c:v>5228.282875262782</c:v>
                </c:pt>
                <c:pt idx="1">
                  <c:v>4722.4753767358134</c:v>
                </c:pt>
                <c:pt idx="2">
                  <c:v>4221.8266062250423</c:v>
                </c:pt>
                <c:pt idx="3">
                  <c:v>3726.6827642080711</c:v>
                </c:pt>
                <c:pt idx="4">
                  <c:v>3237.4295735240153</c:v>
                </c:pt>
                <c:pt idx="5">
                  <c:v>2754.4988233002423</c:v>
                </c:pt>
                <c:pt idx="6">
                  <c:v>2278.3763655864536</c:v>
                </c:pt>
                <c:pt idx="7">
                  <c:v>1809.6119775321304</c:v>
                </c:pt>
                <c:pt idx="8">
                  <c:v>1348.8316477096639</c:v>
                </c:pt>
              </c:numCache>
            </c:numRef>
          </c:yVal>
          <c:smooth val="1"/>
        </c:ser>
        <c:ser>
          <c:idx val="3"/>
          <c:order val="3"/>
          <c:tx>
            <c:v>7 K</c:v>
          </c:tx>
          <c:spPr>
            <a:ln w="12700"/>
          </c:spPr>
          <c:xVal>
            <c:numRef>
              <c:f>'J 2400 Load Lines'!$A$52:$A$60</c:f>
              <c:numCache>
                <c:formatCode>General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xVal>
          <c:yVal>
            <c:numRef>
              <c:f>'J 2400 Load Lines'!$F$52:$F$60</c:f>
              <c:numCache>
                <c:formatCode>0</c:formatCode>
                <c:ptCount val="9"/>
                <c:pt idx="0">
                  <c:v>2972.0673037958322</c:v>
                </c:pt>
                <c:pt idx="1">
                  <c:v>2502.2507113096535</c:v>
                </c:pt>
                <c:pt idx="2">
                  <c:v>2038.452634842374</c:v>
                </c:pt>
                <c:pt idx="3">
                  <c:v>1581.0769749511937</c:v>
                </c:pt>
                <c:pt idx="4">
                  <c:v>1130.5737416150787</c:v>
                </c:pt>
                <c:pt idx="5">
                  <c:v>687.44668881596442</c:v>
                </c:pt>
                <c:pt idx="6">
                  <c:v>252.26264394516053</c:v>
                </c:pt>
              </c:numCache>
            </c:numRef>
          </c:yVal>
          <c:smooth val="1"/>
        </c:ser>
        <c:ser>
          <c:idx val="4"/>
          <c:order val="4"/>
          <c:tx>
            <c:v>Load line of TS coil #1</c:v>
          </c:tx>
          <c:dPt>
            <c:idx val="2"/>
            <c:bubble3D val="0"/>
            <c:spPr>
              <a:ln>
                <a:prstDash val="sysDot"/>
              </a:ln>
            </c:spPr>
          </c:dPt>
          <c:xVal>
            <c:numRef>
              <c:f>'J 2400 Load Lines'!$J$6:$J$8</c:f>
              <c:numCache>
                <c:formatCode>General</c:formatCode>
                <c:ptCount val="3"/>
                <c:pt idx="0">
                  <c:v>0</c:v>
                </c:pt>
                <c:pt idx="1">
                  <c:v>2.6</c:v>
                </c:pt>
                <c:pt idx="2">
                  <c:v>6.5</c:v>
                </c:pt>
              </c:numCache>
            </c:numRef>
          </c:xVal>
          <c:yVal>
            <c:numRef>
              <c:f>'J 2400 Load Lines'!$K$6:$K$8</c:f>
              <c:numCache>
                <c:formatCode>General</c:formatCode>
                <c:ptCount val="3"/>
                <c:pt idx="0">
                  <c:v>0</c:v>
                </c:pt>
                <c:pt idx="1">
                  <c:v>1730</c:v>
                </c:pt>
                <c:pt idx="2">
                  <c:v>4325</c:v>
                </c:pt>
              </c:numCache>
            </c:numRef>
          </c:yVal>
          <c:smooth val="1"/>
        </c:ser>
        <c:ser>
          <c:idx val="5"/>
          <c:order val="5"/>
          <c:tx>
            <c:v>Load line of TS coil #20 (B max)</c:v>
          </c:tx>
          <c:dPt>
            <c:idx val="2"/>
            <c:bubble3D val="0"/>
            <c:spPr>
              <a:ln>
                <a:prstDash val="sysDot"/>
              </a:ln>
            </c:spPr>
          </c:dPt>
          <c:xVal>
            <c:numRef>
              <c:f>'J 2400 Load Lines'!$L$6:$L$8</c:f>
              <c:numCache>
                <c:formatCode>General</c:formatCode>
                <c:ptCount val="3"/>
                <c:pt idx="0">
                  <c:v>0</c:v>
                </c:pt>
                <c:pt idx="1">
                  <c:v>3.4</c:v>
                </c:pt>
                <c:pt idx="2">
                  <c:v>7.14</c:v>
                </c:pt>
              </c:numCache>
            </c:numRef>
          </c:xVal>
          <c:yVal>
            <c:numRef>
              <c:f>'J 2400 Load Lines'!$M$6:$M$8</c:f>
              <c:numCache>
                <c:formatCode>General</c:formatCode>
                <c:ptCount val="3"/>
                <c:pt idx="0">
                  <c:v>0</c:v>
                </c:pt>
                <c:pt idx="1">
                  <c:v>1730</c:v>
                </c:pt>
                <c:pt idx="2">
                  <c:v>3633</c:v>
                </c:pt>
              </c:numCache>
            </c:numRef>
          </c:yVal>
          <c:smooth val="1"/>
        </c:ser>
        <c:ser>
          <c:idx val="6"/>
          <c:order val="6"/>
          <c:tx>
            <c:v>Load line of last TS coil (B min)</c:v>
          </c:tx>
          <c:dPt>
            <c:idx val="2"/>
            <c:bubble3D val="0"/>
            <c:spPr>
              <a:ln>
                <a:prstDash val="sysDot"/>
              </a:ln>
            </c:spPr>
          </c:dPt>
          <c:xVal>
            <c:numRef>
              <c:f>'J 2400 Load Lines'!$N$6:$N$8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5.8</c:v>
                </c:pt>
              </c:numCache>
            </c:numRef>
          </c:xVal>
          <c:yVal>
            <c:numRef>
              <c:f>'J 2400 Load Lines'!$O$6:$O$8</c:f>
              <c:numCache>
                <c:formatCode>General</c:formatCode>
                <c:ptCount val="3"/>
                <c:pt idx="0">
                  <c:v>0</c:v>
                </c:pt>
                <c:pt idx="1">
                  <c:v>1730</c:v>
                </c:pt>
                <c:pt idx="2">
                  <c:v>5017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773304"/>
        <c:axId val="268746576"/>
      </c:scatterChart>
      <c:valAx>
        <c:axId val="268773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Magnetic Field (T)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8746576"/>
        <c:crosses val="autoZero"/>
        <c:crossBetween val="midCat"/>
      </c:valAx>
      <c:valAx>
        <c:axId val="26874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Cable critical current (A)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268773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662632448721685"/>
          <c:y val="2.4730692447227878E-2"/>
          <c:w val="0.27926047438514634"/>
          <c:h val="0.3697901275854031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0.26862</cdr:x>
      <cdr:y>0.42578</cdr:y>
    </cdr:from>
    <cdr:to>
      <cdr:x>0.34737</cdr:x>
      <cdr:y>0.47541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2210613" y="2376553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6.0K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0.27118</cdr:x>
      <cdr:y>0.59124</cdr:y>
    </cdr:from>
    <cdr:to>
      <cdr:x>0.34993</cdr:x>
      <cdr:y>0.64087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2231684" y="3300115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7.0K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0.34375</cdr:x>
      <cdr:y>0.77987</cdr:y>
    </cdr:from>
    <cdr:to>
      <cdr:x>0.47327</cdr:x>
      <cdr:y>0.86258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2828926" y="4352936"/>
          <a:ext cx="106593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Peak field</a:t>
          </a:r>
        </a:p>
        <a:p xmlns:a="http://schemas.openxmlformats.org/drawingml/2006/main">
          <a:r>
            <a:rPr lang="en-US" sz="1200" b="1" dirty="0"/>
            <a:t>o</a:t>
          </a:r>
          <a:r>
            <a:rPr lang="en-US" sz="1200" b="1" dirty="0" smtClean="0"/>
            <a:t>perating Pt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0.44996</cdr:x>
      <cdr:y>0.72913</cdr:y>
    </cdr:from>
    <cdr:to>
      <cdr:x>0.46535</cdr:x>
      <cdr:y>0.79305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 flipV="1">
          <a:off x="3702956" y="4069734"/>
          <a:ext cx="126708" cy="356804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41275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0.75617</cdr:x>
      <cdr:y>0.64161</cdr:y>
    </cdr:from>
    <cdr:to>
      <cdr:x>0.94554</cdr:x>
      <cdr:y>0.69124</cdr:y>
    </cdr:to>
    <cdr:sp macro="" textlink="">
      <cdr:nvSpPr>
        <cdr:cNvPr id="7" name="TextBox 25"/>
        <cdr:cNvSpPr txBox="1"/>
      </cdr:nvSpPr>
      <cdr:spPr>
        <a:xfrm xmlns:a="http://schemas.openxmlformats.org/drawingml/2006/main">
          <a:off x="6222947" y="3581233"/>
          <a:ext cx="155842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5.1K Operating temp</a:t>
          </a:r>
          <a:endParaRPr 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7/29/2015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7/29/2015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2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5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9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2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5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0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Solenoids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Michael Lamm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L2 for the Mu2e Solenoid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July 27, 2015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6" y="1240971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 Design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DE38-FFAF-492C-9B07-8E8E92DB54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0500" y="160655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27013" lvl="0" indent="-227013" eaLnBrk="0" hangingPunct="0">
              <a:lnSpc>
                <a:spcPct val="120000"/>
              </a:lnSpc>
              <a:spcBef>
                <a:spcPts val="575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 smtClean="0">
                <a:latin typeface="Helvetica"/>
              </a:rPr>
              <a:t>Consist of multiple “solenoid coil modules”. </a:t>
            </a:r>
            <a:r>
              <a:rPr lang="en-US" sz="2600" dirty="0">
                <a:latin typeface="Helvetica"/>
              </a:rPr>
              <a:t> </a:t>
            </a:r>
            <a:r>
              <a:rPr lang="en-US" sz="2600" dirty="0" smtClean="0">
                <a:latin typeface="Helvetica"/>
              </a:rPr>
              <a:t>Use Al-stabilized NbTi cable wound either in the “easy way” or “hard way”. Length and # of layers to achieve desired field.</a:t>
            </a:r>
          </a:p>
          <a:p>
            <a:pPr marL="227013" indent="-227013" eaLnBrk="0" hangingPunct="0">
              <a:lnSpc>
                <a:spcPct val="120000"/>
              </a:lnSpc>
              <a:spcBef>
                <a:spcPts val="575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 smtClean="0">
                <a:latin typeface="Helvetica"/>
              </a:rPr>
              <a:t>Module has an outer support structure made of Al 5083-O to manage the forces.   Cooling tubes, electrical connections located on the outer surface</a:t>
            </a:r>
          </a:p>
          <a:p>
            <a:pPr marL="227013" indent="-227013" eaLnBrk="0" hangingPunct="0">
              <a:lnSpc>
                <a:spcPct val="120000"/>
              </a:lnSpc>
              <a:spcBef>
                <a:spcPts val="575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>
                <a:latin typeface="Helvetica"/>
              </a:rPr>
              <a:t>Coils are “indirectly” cooled with liquid helium</a:t>
            </a:r>
            <a:r>
              <a:rPr lang="en-US" sz="2600" dirty="0" smtClean="0">
                <a:latin typeface="Helvetica"/>
              </a:rPr>
              <a:t>.  Helium thermally connected to coil through aluminum straps and through structure</a:t>
            </a:r>
          </a:p>
          <a:p>
            <a:pPr marL="227013" indent="-227013" eaLnBrk="0" hangingPunct="0">
              <a:lnSpc>
                <a:spcPct val="120000"/>
              </a:lnSpc>
              <a:spcBef>
                <a:spcPts val="575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 smtClean="0">
                <a:latin typeface="Helvetica"/>
              </a:rPr>
              <a:t>The shells are bolted together to form a cold mass assembly.</a:t>
            </a:r>
          </a:p>
          <a:p>
            <a:pPr marL="227013" lvl="0" indent="-227013" eaLnBrk="0" hangingPunct="0">
              <a:lnSpc>
                <a:spcPct val="120000"/>
              </a:lnSpc>
              <a:spcBef>
                <a:spcPts val="575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 smtClean="0">
                <a:latin typeface="Helvetica"/>
              </a:rPr>
              <a:t>The coil modules are installed inside of cryostat using axial and transverse supports.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04009"/>
            <a:ext cx="6130636" cy="464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Solenoid have common design features: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30144" y="152400"/>
            <a:ext cx="8837612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TS</a:t>
            </a:r>
            <a:r>
              <a:rPr lang="en-US" dirty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Helvetica" pitchFamily="34" charset="0"/>
                <a:ea typeface="ＭＳ Ｐゴシック" pitchFamily="34" charset="-128"/>
              </a:rPr>
              <a:t>Module Overview</a:t>
            </a:r>
          </a:p>
        </p:txBody>
      </p: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223838" y="1041400"/>
            <a:ext cx="4789487" cy="2144713"/>
            <a:chOff x="223836" y="1040755"/>
            <a:chExt cx="4790073" cy="2145357"/>
          </a:xfrm>
        </p:grpSpPr>
        <p:pic>
          <p:nvPicPr>
            <p:cNvPr id="16403" name="Picture 6" descr="mu2e-pic-v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1" t="32817" r="38774" b="26659"/>
            <a:stretch>
              <a:fillRect/>
            </a:stretch>
          </p:blipFill>
          <p:spPr bwMode="auto">
            <a:xfrm>
              <a:off x="223836" y="1142565"/>
              <a:ext cx="4790073" cy="204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TextBox 14"/>
            <p:cNvSpPr txBox="1">
              <a:spLocks noChangeArrowheads="1"/>
            </p:cNvSpPr>
            <p:nvPr/>
          </p:nvSpPr>
          <p:spPr bwMode="auto">
            <a:xfrm>
              <a:off x="1108484" y="1040755"/>
              <a:ext cx="8131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404040"/>
                  </a:solidFill>
                </a:rPr>
                <a:t>TSu</a:t>
              </a:r>
            </a:p>
          </p:txBody>
        </p:sp>
        <p:sp>
          <p:nvSpPr>
            <p:cNvPr id="16405" name="TextBox 21"/>
            <p:cNvSpPr txBox="1">
              <a:spLocks noChangeArrowheads="1"/>
            </p:cNvSpPr>
            <p:nvPr/>
          </p:nvSpPr>
          <p:spPr bwMode="auto">
            <a:xfrm>
              <a:off x="3122420" y="1702673"/>
              <a:ext cx="8131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404040"/>
                  </a:solidFill>
                </a:rPr>
                <a:t>TSd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8528" y="1425644"/>
            <a:ext cx="8739711" cy="4569730"/>
            <a:chOff x="318528" y="1425644"/>
            <a:chExt cx="8739711" cy="4569730"/>
          </a:xfrm>
        </p:grpSpPr>
        <p:grpSp>
          <p:nvGrpSpPr>
            <p:cNvPr id="4" name="Group 3"/>
            <p:cNvGrpSpPr/>
            <p:nvPr/>
          </p:nvGrpSpPr>
          <p:grpSpPr>
            <a:xfrm>
              <a:off x="318528" y="1425644"/>
              <a:ext cx="8739711" cy="4237960"/>
              <a:chOff x="318528" y="1425644"/>
              <a:chExt cx="8739711" cy="423796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354388" y="1425644"/>
                <a:ext cx="5703851" cy="2923877"/>
                <a:chOff x="3354388" y="1425644"/>
                <a:chExt cx="5703851" cy="2923877"/>
              </a:xfrm>
            </p:grpSpPr>
            <p:sp>
              <p:nvSpPr>
                <p:cNvPr id="16390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5239892" y="1425644"/>
                  <a:ext cx="3818347" cy="2923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marL="342900" indent="-342900" defTabSz="4572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2000" dirty="0" smtClean="0">
                      <a:solidFill>
                        <a:srgbClr val="404040"/>
                      </a:solidFill>
                    </a:rPr>
                    <a:t>Typically 2 superconducting solenoid rings per module</a:t>
                  </a:r>
                </a:p>
                <a:p>
                  <a:pPr marL="342900" indent="-342900" defTabSz="4572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2000" dirty="0" smtClean="0">
                      <a:solidFill>
                        <a:srgbClr val="404040"/>
                      </a:solidFill>
                    </a:rPr>
                    <a:t>Outer aluminum support shell</a:t>
                  </a:r>
                </a:p>
                <a:p>
                  <a:pPr marL="342900" indent="-342900" eaLnBrk="1" hangingPunct="1">
                    <a:buFont typeface="Arial" panose="020B0604020202020204" pitchFamily="34" charset="0"/>
                    <a:buChar char="•"/>
                  </a:pPr>
                  <a:r>
                    <a:rPr lang="en-US" sz="2000" dirty="0" smtClean="0">
                      <a:solidFill>
                        <a:srgbClr val="404040"/>
                      </a:solidFill>
                    </a:rPr>
                    <a:t>Coils indirectly cooled </a:t>
                  </a:r>
                  <a:r>
                    <a:rPr lang="en-US" sz="2000" dirty="0">
                      <a:solidFill>
                        <a:srgbClr val="404040"/>
                      </a:solidFill>
                    </a:rPr>
                    <a:t>with </a:t>
                  </a:r>
                  <a:r>
                    <a:rPr lang="en-US" sz="2000" dirty="0" smtClean="0">
                      <a:solidFill>
                        <a:srgbClr val="404040"/>
                      </a:solidFill>
                    </a:rPr>
                    <a:t>LHe</a:t>
                  </a:r>
                </a:p>
                <a:p>
                  <a:pPr marL="342900" indent="-342900" eaLnBrk="1" hangingPunct="1">
                    <a:buFont typeface="Arial" panose="020B0604020202020204" pitchFamily="34" charset="0"/>
                    <a:buChar char="•"/>
                  </a:pPr>
                  <a:r>
                    <a:rPr lang="en-US" sz="2000" dirty="0" smtClean="0">
                      <a:solidFill>
                        <a:srgbClr val="404040"/>
                      </a:solidFill>
                    </a:rPr>
                    <a:t>27 </a:t>
                  </a:r>
                  <a:r>
                    <a:rPr lang="en-US" sz="2000" dirty="0">
                      <a:solidFill>
                        <a:srgbClr val="404040"/>
                      </a:solidFill>
                    </a:rPr>
                    <a:t>modules in total</a:t>
                  </a:r>
                </a:p>
                <a:p>
                  <a:pPr marL="1085850" lvl="1" indent="-342900" eaLnBrk="1" hangingPunct="1">
                    <a:buFont typeface="Arial" panose="020B0604020202020204" pitchFamily="34" charset="0"/>
                    <a:buChar char="•"/>
                  </a:pPr>
                  <a:r>
                    <a:rPr lang="en-US" sz="2000" dirty="0">
                      <a:solidFill>
                        <a:srgbClr val="404040"/>
                      </a:solidFill>
                    </a:rPr>
                    <a:t>13 in TSu</a:t>
                  </a:r>
                </a:p>
                <a:p>
                  <a:pPr marL="1085850" lvl="1" indent="-342900" eaLnBrk="1" hangingPunct="1">
                    <a:buFont typeface="Arial" panose="020B0604020202020204" pitchFamily="34" charset="0"/>
                    <a:buChar char="•"/>
                  </a:pPr>
                  <a:r>
                    <a:rPr lang="en-US" sz="2000" dirty="0">
                      <a:solidFill>
                        <a:srgbClr val="404040"/>
                      </a:solidFill>
                    </a:rPr>
                    <a:t>14 in TSd </a:t>
                  </a:r>
                </a:p>
                <a:p>
                  <a:pPr marL="342900" indent="-342900" defTabSz="4572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</a:pPr>
                  <a:endParaRPr lang="en-US" sz="2000" dirty="0">
                    <a:solidFill>
                      <a:srgbClr val="404040"/>
                    </a:solidFill>
                  </a:endParaRPr>
                </a:p>
                <a:p>
                  <a:pPr defTabSz="4572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404040"/>
                    </a:solidFill>
                  </a:endParaRPr>
                </a:p>
              </p:txBody>
            </p:sp>
            <p:grpSp>
              <p:nvGrpSpPr>
                <p:cNvPr id="14347" name="Group 14346"/>
                <p:cNvGrpSpPr>
                  <a:grpSpLocks/>
                </p:cNvGrpSpPr>
                <p:nvPr/>
              </p:nvGrpSpPr>
              <p:grpSpPr bwMode="auto">
                <a:xfrm>
                  <a:off x="3354388" y="2290763"/>
                  <a:ext cx="2262187" cy="2043112"/>
                  <a:chOff x="3354261" y="2291058"/>
                  <a:chExt cx="2262089" cy="2042767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3354261" y="2291058"/>
                    <a:ext cx="312723" cy="568229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 dirty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14345" name="Straight Arrow Connector 14344"/>
                  <p:cNvCxnSpPr/>
                  <p:nvPr/>
                </p:nvCxnSpPr>
                <p:spPr>
                  <a:xfrm>
                    <a:off x="3695558" y="2859287"/>
                    <a:ext cx="1920792" cy="1474538"/>
                  </a:xfrm>
                  <a:prstGeom prst="straightConnector1">
                    <a:avLst/>
                  </a:prstGeom>
                  <a:ln w="101600"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" name="TextBox 2"/>
              <p:cNvSpPr txBox="1"/>
              <p:nvPr/>
            </p:nvSpPr>
            <p:spPr>
              <a:xfrm>
                <a:off x="318528" y="5263494"/>
                <a:ext cx="42304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404040"/>
                  </a:solidFill>
                  <a:latin typeface="Calibri" charset="0"/>
                  <a:ea typeface="ＭＳ Ｐゴシック" charset="0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9" t="508" r="21522" b="1018"/>
            <a:stretch/>
          </p:blipFill>
          <p:spPr>
            <a:xfrm>
              <a:off x="5612411" y="3802473"/>
              <a:ext cx="2534190" cy="2192901"/>
            </a:xfrm>
            <a:prstGeom prst="rect">
              <a:avLst/>
            </a:prstGeom>
          </p:spPr>
        </p:pic>
      </p:grp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85495" y="3779629"/>
            <a:ext cx="38183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04040"/>
                </a:solidFill>
              </a:rPr>
              <a:t>Modules bolted together to form required “S” shaped geometry.  Geometry defines the magnetic field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1230" y="824367"/>
            <a:ext cx="662277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is the basic building block of Transport Solenoids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</a:t>
            </a:r>
            <a:r>
              <a:rPr lang="en-US" dirty="0" smtClean="0"/>
              <a:t>TS </a:t>
            </a:r>
            <a:r>
              <a:rPr lang="en-US" dirty="0"/>
              <a:t>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2" descr="C:\Users\mllopes\Desktop\TS Prototype with cool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3685" r="28849" b="5484"/>
          <a:stretch/>
        </p:blipFill>
        <p:spPr bwMode="auto">
          <a:xfrm>
            <a:off x="6105525" y="1091749"/>
            <a:ext cx="2914650" cy="30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llopes\Desktop\CD2 review\Exploded view NF - TS Prototype Ass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t="9330" r="19863" b="7871"/>
          <a:stretch/>
        </p:blipFill>
        <p:spPr bwMode="auto">
          <a:xfrm>
            <a:off x="133350" y="1091749"/>
            <a:ext cx="5962650" cy="46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876550" y="1928812"/>
            <a:ext cx="1009650" cy="242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48125" y="2085975"/>
            <a:ext cx="152400" cy="895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91075" y="2085975"/>
            <a:ext cx="571501" cy="1495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1049" y="1559480"/>
            <a:ext cx="18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ground insulation</a:t>
            </a:r>
            <a:endParaRPr lang="en-US" sz="18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71675" y="4419600"/>
            <a:ext cx="438150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9873" y="4558784"/>
            <a:ext cx="50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coil</a:t>
            </a:r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38475" y="5076825"/>
            <a:ext cx="847725" cy="52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07699" y="5416034"/>
            <a:ext cx="1557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pure Al sheet</a:t>
            </a:r>
          </a:p>
          <a:p>
            <a:pPr algn="ctr"/>
            <a:r>
              <a:rPr lang="en-US" sz="1800" dirty="0" smtClean="0"/>
              <a:t>for coil cooling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3720592" y="5877699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wedge</a:t>
            </a:r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446812" y="5739199"/>
            <a:ext cx="344263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55677" y="5200262"/>
            <a:ext cx="326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coils are epoxy impregnated with the ground insulation and the Al sheet.</a:t>
            </a:r>
            <a:endParaRPr lang="en-US" sz="1800" dirty="0"/>
          </a:p>
        </p:txBody>
      </p:sp>
      <p:cxnSp>
        <p:nvCxnSpPr>
          <p:cNvPr id="1024" name="Straight Arrow Connector 1023"/>
          <p:cNvCxnSpPr/>
          <p:nvPr/>
        </p:nvCxnSpPr>
        <p:spPr>
          <a:xfrm flipH="1">
            <a:off x="1800225" y="1091749"/>
            <a:ext cx="885825" cy="356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2686050" y="907083"/>
            <a:ext cx="13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cooling tube</a:t>
            </a:r>
            <a:endParaRPr lang="en-US" sz="1800" dirty="0"/>
          </a:p>
        </p:txBody>
      </p:sp>
      <p:sp>
        <p:nvSpPr>
          <p:cNvPr id="1028" name="TextBox 1027"/>
          <p:cNvSpPr txBox="1"/>
          <p:nvPr/>
        </p:nvSpPr>
        <p:spPr>
          <a:xfrm>
            <a:off x="7341" y="814750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coil leads</a:t>
            </a:r>
            <a:endParaRPr lang="en-US" sz="1800" dirty="0"/>
          </a:p>
        </p:txBody>
      </p:sp>
      <p:cxnSp>
        <p:nvCxnSpPr>
          <p:cNvPr id="1030" name="Straight Arrow Connector 1029"/>
          <p:cNvCxnSpPr/>
          <p:nvPr/>
        </p:nvCxnSpPr>
        <p:spPr>
          <a:xfrm>
            <a:off x="604700" y="1128713"/>
            <a:ext cx="71575" cy="147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03664"/>
            <a:ext cx="3714786" cy="1058930"/>
          </a:xfrm>
        </p:spPr>
        <p:txBody>
          <a:bodyPr/>
          <a:lstStyle/>
          <a:p>
            <a:r>
              <a:rPr lang="en-US" dirty="0" smtClean="0"/>
              <a:t>Phase diagram for NbTi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0" y="1415647"/>
            <a:ext cx="3872186" cy="1512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“Superconducting Magnets”, Martin N. Wilson</a:t>
            </a:r>
          </a:p>
          <a:p>
            <a:pPr marL="457200" lvl="1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1" t="9923" r="6462" b="47596"/>
          <a:stretch/>
        </p:blipFill>
        <p:spPr>
          <a:xfrm rot="-5400000">
            <a:off x="3149183" y="911123"/>
            <a:ext cx="6482080" cy="5208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2741" y="5171913"/>
            <a:ext cx="119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Temp 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2929" y="4421943"/>
            <a:ext cx="119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Field 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8900" y="518159"/>
            <a:ext cx="153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Jc kA/mm</a:t>
            </a:r>
            <a:r>
              <a:rPr lang="en-US" baseline="30000" dirty="0" smtClean="0">
                <a:solidFill>
                  <a:schemeClr val="tx2"/>
                </a:solidFill>
              </a:rPr>
              <a:t>2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1529" y="2810688"/>
            <a:ext cx="3872186" cy="2896928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Superconducting condition when conductor is below “critical surface”</a:t>
            </a:r>
          </a:p>
          <a:p>
            <a:r>
              <a:rPr lang="en-US" dirty="0" smtClean="0"/>
              <a:t>Conservative operating conditions using state of the art NbTi Conductor</a:t>
            </a:r>
          </a:p>
          <a:p>
            <a:pPr lvl="1"/>
            <a:r>
              <a:rPr lang="en-US" dirty="0" smtClean="0"/>
              <a:t>5 K</a:t>
            </a:r>
          </a:p>
          <a:p>
            <a:pPr lvl="1"/>
            <a:r>
              <a:rPr lang="en-US" dirty="0" smtClean="0"/>
              <a:t>5T</a:t>
            </a:r>
          </a:p>
          <a:p>
            <a:pPr lvl="1"/>
            <a:r>
              <a:rPr lang="en-US" dirty="0" smtClean="0"/>
              <a:t>2000 A/mm</a:t>
            </a:r>
            <a:r>
              <a:rPr lang="en-US" baseline="30000" dirty="0" smtClean="0"/>
              <a:t>2</a:t>
            </a:r>
          </a:p>
          <a:p>
            <a:pPr marL="457200" lvl="1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0ED4-4F7D-42D0-8E32-EC45B0D4226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PS/TS/DS1/DS2 Conductor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545878"/>
            <a:ext cx="3652106" cy="304800"/>
          </a:xfrm>
        </p:spPr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0" y="3398348"/>
            <a:ext cx="8915400" cy="2884688"/>
          </a:xfrm>
          <a:prstGeom prst="rect">
            <a:avLst/>
          </a:prstGeom>
          <a:noFill/>
          <a:ln/>
        </p:spPr>
        <p:txBody>
          <a:bodyPr lIns="0" tIns="0" rIns="0" bIns="0">
            <a:normAutofit fontScale="850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b="1" dirty="0" smtClean="0"/>
          </a:p>
          <a:p>
            <a:pPr marL="533400" indent="-533400"/>
            <a:r>
              <a:rPr lang="en-US" b="1" dirty="0" smtClean="0"/>
              <a:t>NbTi Rutherford cable with aluminum co-extruded stabilizer</a:t>
            </a:r>
          </a:p>
          <a:p>
            <a:pPr marL="933450" lvl="1" indent="-533400"/>
            <a:r>
              <a:rPr lang="en-US" dirty="0" smtClean="0"/>
              <a:t>SC content sized for Specific Magnet Requirement for Current and Temperature Margins</a:t>
            </a:r>
          </a:p>
          <a:p>
            <a:pPr marL="933450" lvl="1" indent="-533400"/>
            <a:r>
              <a:rPr lang="en-US" dirty="0" smtClean="0"/>
              <a:t>TS/DS: 99.998% aluminum for high electrical and thermal conductivity</a:t>
            </a:r>
          </a:p>
          <a:p>
            <a:pPr marL="933450" lvl="1" indent="-533400"/>
            <a:r>
              <a:rPr lang="en-US" dirty="0" smtClean="0"/>
              <a:t>PS: use  </a:t>
            </a:r>
            <a:r>
              <a:rPr lang="en-US" dirty="0"/>
              <a:t>special Ni Doped Aluminum Alloy developed for Atlas Central </a:t>
            </a:r>
            <a:r>
              <a:rPr lang="en-US" dirty="0" smtClean="0"/>
              <a:t>Solenoid, for high strength and high conductivity</a:t>
            </a:r>
          </a:p>
          <a:p>
            <a:pPr marL="933450" lvl="1" indent="-533400"/>
            <a:r>
              <a:rPr lang="en-US" dirty="0" smtClean="0"/>
              <a:t>~75 km of conductor required for project</a:t>
            </a:r>
          </a:p>
          <a:p>
            <a:pPr marL="533400" indent="-533400"/>
            <a:r>
              <a:rPr lang="en-US" b="1" dirty="0" smtClean="0"/>
              <a:t>Prototype conductor program successfully completed, production program in progress</a:t>
            </a:r>
          </a:p>
          <a:p>
            <a:pPr marL="400050" lvl="1" indent="0">
              <a:buFont typeface="Arial" charset="0"/>
              <a:buNone/>
            </a:pPr>
            <a:endParaRPr lang="en-US" dirty="0" smtClean="0"/>
          </a:p>
          <a:p>
            <a:pPr marL="533400" indent="-533400"/>
            <a:endParaRPr lang="en-US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9" y="2243399"/>
            <a:ext cx="2985775" cy="129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3" y="1119403"/>
            <a:ext cx="2201993" cy="9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72" y="2216989"/>
            <a:ext cx="2990348" cy="13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15237" y="818353"/>
            <a:ext cx="3708818" cy="1325123"/>
            <a:chOff x="4574472" y="943647"/>
            <a:chExt cx="3300904" cy="1085633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472" y="1250144"/>
              <a:ext cx="3300904" cy="779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131317" y="943647"/>
              <a:ext cx="788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34" charset="0"/>
                </a:rPr>
                <a:t>PS</a:t>
              </a:r>
              <a:endParaRPr lang="en-US" sz="1400" dirty="0">
                <a:latin typeface="Helvetica" pitchFamily="34" charset="0"/>
              </a:endParaRPr>
            </a:p>
          </p:txBody>
        </p:sp>
      </p:grpSp>
      <p:pic>
        <p:nvPicPr>
          <p:cNvPr id="13" name="Picture 7" descr="G:\DCIM\100MEDIA\IMAG03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41" y="3954"/>
            <a:ext cx="2121259" cy="12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Quench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827" y="1382713"/>
            <a:ext cx="7787409" cy="4934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quench is an abnormal termination of magnet operation that occurs when part of the superconducting coil enters the normal (resistive) state</a:t>
            </a:r>
            <a:r>
              <a:rPr lang="en-US" dirty="0" smtClean="0"/>
              <a:t>.  (Wikipedia)</a:t>
            </a:r>
          </a:p>
          <a:p>
            <a:r>
              <a:rPr lang="en-US" dirty="0" smtClean="0"/>
              <a:t>Resistive state usually occurs due to a local rise in temperature past the critical surface due to a mechanical disturbance (also beam induced heat…)</a:t>
            </a:r>
          </a:p>
          <a:p>
            <a:pPr lvl="1"/>
            <a:r>
              <a:rPr lang="en-US" dirty="0" smtClean="0"/>
              <a:t>If disturbance is small enough, thermal conductivity and electrical conductivity may be sufficient to recover</a:t>
            </a:r>
          </a:p>
          <a:p>
            <a:pPr lvl="1"/>
            <a:r>
              <a:rPr lang="en-US" dirty="0" smtClean="0"/>
              <a:t>Otherwise… runaway (quench) condition</a:t>
            </a:r>
          </a:p>
          <a:p>
            <a:pPr lvl="2"/>
            <a:r>
              <a:rPr lang="en-US" dirty="0" smtClean="0"/>
              <a:t>Potentially very dangerous state for magnet</a:t>
            </a:r>
          </a:p>
          <a:p>
            <a:pPr lvl="2"/>
            <a:r>
              <a:rPr lang="en-US" dirty="0" smtClean="0"/>
              <a:t>Must have very reliable quench detection and subsequent plan for dealing with stored energy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528149"/>
          </a:xfrm>
        </p:spPr>
        <p:txBody>
          <a:bodyPr/>
          <a:lstStyle/>
          <a:p>
            <a:r>
              <a:rPr lang="en-US" sz="2400" dirty="0" smtClean="0"/>
              <a:t>Design magnets to operate well below Critical Surface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926991"/>
              </p:ext>
            </p:extLst>
          </p:nvPr>
        </p:nvGraphicFramePr>
        <p:xfrm>
          <a:off x="457200" y="838200"/>
          <a:ext cx="8229600" cy="558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514805" y="1591649"/>
            <a:ext cx="6080581" cy="3956352"/>
            <a:chOff x="1514805" y="1591649"/>
            <a:chExt cx="6080581" cy="3956352"/>
          </a:xfrm>
        </p:grpSpPr>
        <p:sp>
          <p:nvSpPr>
            <p:cNvPr id="3" name="TextBox 2"/>
            <p:cNvSpPr txBox="1"/>
            <p:nvPr/>
          </p:nvSpPr>
          <p:spPr>
            <a:xfrm>
              <a:off x="1514805" y="1591649"/>
              <a:ext cx="23028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44% margin in Ic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302707" y="4618470"/>
              <a:ext cx="3292679" cy="929531"/>
              <a:chOff x="4302707" y="4618470"/>
              <a:chExt cx="3292679" cy="929531"/>
            </a:xfrm>
          </p:grpSpPr>
          <p:sp>
            <p:nvSpPr>
              <p:cNvPr id="9" name="Right Brace 8"/>
              <p:cNvSpPr/>
              <p:nvPr/>
            </p:nvSpPr>
            <p:spPr bwMode="auto">
              <a:xfrm rot="4584733">
                <a:off x="5256024" y="3665153"/>
                <a:ext cx="410973" cy="2317608"/>
              </a:xfrm>
              <a:prstGeom prst="rightBrace">
                <a:avLst>
                  <a:gd name="adj1" fmla="val 8333"/>
                  <a:gd name="adj2" fmla="val 48990"/>
                </a:avLst>
              </a:prstGeom>
              <a:noFill/>
              <a:ln w="412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55126" y="5086336"/>
                <a:ext cx="234026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I/Ic(5.1K)=56%</a:t>
                </a:r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395897" y="304164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5.0K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95898" y="1822482"/>
            <a:ext cx="506464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Greatly exceeds the requirements of:</a:t>
            </a:r>
          </a:p>
          <a:p>
            <a:r>
              <a:rPr lang="en-US" dirty="0" smtClean="0"/>
              <a:t>1.5 K temperature margin</a:t>
            </a:r>
          </a:p>
          <a:p>
            <a:r>
              <a:rPr lang="en-US" dirty="0" smtClean="0"/>
              <a:t>30</a:t>
            </a:r>
            <a:r>
              <a:rPr lang="en-US" dirty="0"/>
              <a:t>% margin in Ic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14805" y="799145"/>
            <a:ext cx="440210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With 5.1 K operating temperature</a:t>
            </a:r>
          </a:p>
          <a:p>
            <a:r>
              <a:rPr lang="en-US" dirty="0" smtClean="0"/>
              <a:t>1.8 K temperature margin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 Prototype Coil Module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6450" y="6590688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3125" y="6570403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8" y="870856"/>
            <a:ext cx="6836228" cy="512717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508" r="21522" b="1018"/>
          <a:stretch/>
        </p:blipFill>
        <p:spPr>
          <a:xfrm>
            <a:off x="6724238" y="-73336"/>
            <a:ext cx="2534190" cy="219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 Prototype Coil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6450" y="6590688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3125" y="6570403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pic>
        <p:nvPicPr>
          <p:cNvPr id="1027" name="Picture 3" descr="C:\Users\lamm\AppData\Local\Temp\IMG_03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" t="13611" r="13851" b="3897"/>
          <a:stretch/>
        </p:blipFill>
        <p:spPr bwMode="auto">
          <a:xfrm>
            <a:off x="133125" y="913165"/>
            <a:ext cx="8010525" cy="56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9450" y="512445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SSW to determine dual coil magnetic axes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TS Prototype Insertion into Cryostat at CHL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8066"/>
            <a:ext cx="8582891" cy="5335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2509" y="818066"/>
            <a:ext cx="3851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 COMPLETED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34847" y="1755928"/>
            <a:ext cx="25431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PASSED!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1581" y="4953048"/>
            <a:ext cx="25431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Will be removed from test cryostat in ~2-3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827" y="1382713"/>
            <a:ext cx="7787409" cy="49349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Perform many functions in the Mu2e Experiment</a:t>
            </a:r>
          </a:p>
          <a:p>
            <a:r>
              <a:rPr lang="en-US" dirty="0" smtClean="0"/>
              <a:t>One continuous field, generated by 3 unique superconducting solenoid systems</a:t>
            </a:r>
          </a:p>
          <a:p>
            <a:r>
              <a:rPr lang="en-US" dirty="0" smtClean="0"/>
              <a:t>Need superconducting magnets to achieve required fields</a:t>
            </a:r>
          </a:p>
          <a:p>
            <a:r>
              <a:rPr lang="en-US" dirty="0" smtClean="0"/>
              <a:t>Challenges associated with superconducting magnets</a:t>
            </a:r>
          </a:p>
          <a:p>
            <a:pPr lvl="1"/>
            <a:r>
              <a:rPr lang="en-US" dirty="0" smtClean="0"/>
              <a:t>Cryogenic environment</a:t>
            </a:r>
          </a:p>
          <a:p>
            <a:pPr lvl="2"/>
            <a:r>
              <a:rPr lang="en-US" dirty="0" smtClean="0"/>
              <a:t>LN2 and LHe</a:t>
            </a:r>
          </a:p>
          <a:p>
            <a:pPr lvl="1"/>
            <a:r>
              <a:rPr lang="en-US" dirty="0" smtClean="0"/>
              <a:t>Large stored energies (over 100 MJ)</a:t>
            </a:r>
          </a:p>
          <a:p>
            <a:pPr lvl="2"/>
            <a:r>
              <a:rPr lang="en-US" dirty="0" smtClean="0"/>
              <a:t>Has to be removed or absorbed once a quench occurs</a:t>
            </a:r>
          </a:p>
          <a:p>
            <a:pPr lvl="1"/>
            <a:r>
              <a:rPr lang="en-US" dirty="0" smtClean="0"/>
              <a:t>High currents (many kA’s)</a:t>
            </a:r>
          </a:p>
          <a:p>
            <a:pPr lvl="1"/>
            <a:r>
              <a:rPr lang="en-US" dirty="0" smtClean="0"/>
              <a:t>High voltages when a quench occurs</a:t>
            </a:r>
          </a:p>
          <a:p>
            <a:pPr lvl="1"/>
            <a:r>
              <a:rPr lang="en-US" dirty="0" smtClean="0"/>
              <a:t>Large magnetic forces (100 Ton axial forces between magnet elements)</a:t>
            </a:r>
          </a:p>
          <a:p>
            <a:pPr lvl="1"/>
            <a:r>
              <a:rPr lang="en-US" dirty="0" smtClean="0"/>
              <a:t>Large material stress (on the order of 50 MPa)</a:t>
            </a:r>
          </a:p>
          <a:p>
            <a:pPr lvl="1"/>
            <a:r>
              <a:rPr lang="en-US" dirty="0" smtClean="0"/>
              <a:t>Yet it doesn’t take much of a disturbance to cause a quench..</a:t>
            </a:r>
          </a:p>
          <a:p>
            <a:pPr lvl="2"/>
            <a:r>
              <a:rPr lang="en-US" dirty="0" smtClean="0"/>
              <a:t>~100 </a:t>
            </a:r>
            <a:r>
              <a:rPr lang="en-US" dirty="0" smtClean="0"/>
              <a:t>mJ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Mu2e-like experiments….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72" y="928746"/>
            <a:ext cx="8776855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Need to significantly increase muon yield…. </a:t>
            </a:r>
          </a:p>
          <a:p>
            <a:r>
              <a:rPr lang="en-US" sz="2000" dirty="0" smtClean="0"/>
              <a:t>More intense proton beam.. more heat/radiation to production solenoid (PS) from production target </a:t>
            </a:r>
            <a:r>
              <a:rPr lang="en-US" sz="2000" dirty="0" smtClean="0"/>
              <a:t>secondaries</a:t>
            </a:r>
            <a:endParaRPr lang="en-US" sz="2000" dirty="0" smtClean="0"/>
          </a:p>
          <a:p>
            <a:r>
              <a:rPr lang="en-US" sz="2000" dirty="0" smtClean="0"/>
              <a:t>Higher field PS to improve collection efficiency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More stress on PS!  </a:t>
            </a:r>
            <a:r>
              <a:rPr lang="en-US" sz="2000" dirty="0" smtClean="0">
                <a:latin typeface="Engravers MT" panose="02090707080505020304" pitchFamily="18" charset="0"/>
                <a:sym typeface="Wingdings" panose="05000000000000000000" pitchFamily="2" charset="2"/>
              </a:rPr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we are limited by our present PS only options are to</a:t>
            </a:r>
          </a:p>
          <a:p>
            <a:r>
              <a:rPr lang="en-US" sz="2000" dirty="0" smtClean="0"/>
              <a:t>Use better (also more expensive) secondary beam absorber  (probably Tungsten)</a:t>
            </a:r>
          </a:p>
          <a:p>
            <a:r>
              <a:rPr lang="en-US" sz="2000" dirty="0" smtClean="0"/>
              <a:t>Lower LHe temperature</a:t>
            </a:r>
          </a:p>
          <a:p>
            <a:pPr lvl="1"/>
            <a:r>
              <a:rPr lang="en-US" sz="2000" dirty="0" smtClean="0"/>
              <a:t>Counteract increased heat load from secondary</a:t>
            </a:r>
          </a:p>
          <a:p>
            <a:pPr lvl="1"/>
            <a:r>
              <a:rPr lang="en-US" sz="2000" dirty="0" smtClean="0"/>
              <a:t>Perhaps allow us to increase current</a:t>
            </a:r>
          </a:p>
          <a:p>
            <a:r>
              <a:rPr lang="en-US" sz="2000" dirty="0" smtClean="0"/>
              <a:t>Eventually we will be limited by rad harness of epoxies and insulation and aluminum </a:t>
            </a:r>
            <a:r>
              <a:rPr lang="en-US" sz="2000" dirty="0" smtClean="0"/>
              <a:t>stabilizer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May consider a new PS  made with High Temperature Superconductor (HTS) which can operate at a higher temperature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 Design - cold mass suspension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3532" y="1378709"/>
            <a:ext cx="2437897" cy="42542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Axial suspension: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6 asymmetric pairs of Inconel-718 rods;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Belleville springs at each rod’s end to compensate the thermal contraction.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Radial suspension: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4 pairs of Inconel-718 rods at each end;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Half of the rods is loaded through the </a:t>
            </a:r>
            <a:r>
              <a:rPr lang="en-US" dirty="0">
                <a:solidFill>
                  <a:srgbClr val="0070C0"/>
                </a:solidFill>
              </a:rPr>
              <a:t>Belleville springs to compensate the thermal contraction.</a:t>
            </a:r>
          </a:p>
          <a:p>
            <a:pPr lvl="1">
              <a:lnSpc>
                <a:spcPct val="12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21-24,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V.V. Kashikhin -  DOE CD-2/3b review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8" name="Picture 4" descr="C:\Users\vadim\AppData\Local\Temp\F10007088_1\F10006281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/>
          <a:stretch/>
        </p:blipFill>
        <p:spPr bwMode="auto">
          <a:xfrm>
            <a:off x="10467" y="844898"/>
            <a:ext cx="6439546" cy="53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dim\AppData\Local\Temp\F10006281_2\F1000628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1317" r="9223" b="1151"/>
          <a:stretch/>
        </p:blipFill>
        <p:spPr bwMode="auto">
          <a:xfrm>
            <a:off x="162731" y="914400"/>
            <a:ext cx="5720362" cy="52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vacuum vessel &amp; support frame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V.V. Kashikhin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19614" y="1061634"/>
            <a:ext cx="3231763" cy="499045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/>
                </a:solidFill>
              </a:rPr>
              <a:t>Provides insulating vacuum and attachment points for all components (in and out);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/>
                </a:solidFill>
              </a:rPr>
              <a:t>Transfers all loads to ground: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Cold mass and LN</a:t>
            </a:r>
            <a:r>
              <a:rPr lang="en-US" sz="1500" baseline="-25000" dirty="0" smtClean="0">
                <a:solidFill>
                  <a:srgbClr val="0070C0"/>
                </a:solidFill>
              </a:rPr>
              <a:t>2</a:t>
            </a:r>
            <a:r>
              <a:rPr lang="en-US" sz="1500" dirty="0" smtClean="0">
                <a:solidFill>
                  <a:srgbClr val="0070C0"/>
                </a:solidFill>
              </a:rPr>
              <a:t> shield weight through the radial supports;</a:t>
            </a:r>
          </a:p>
          <a:p>
            <a:pPr lvl="1">
              <a:lnSpc>
                <a:spcPct val="120000"/>
              </a:lnSpc>
            </a:pPr>
            <a:r>
              <a:rPr lang="en-US" sz="1500" dirty="0">
                <a:solidFill>
                  <a:srgbClr val="0070C0"/>
                </a:solidFill>
              </a:rPr>
              <a:t>Lorentz forces through the axial supports</a:t>
            </a:r>
            <a:r>
              <a:rPr lang="en-US" sz="1500" dirty="0" smtClean="0">
                <a:solidFill>
                  <a:srgbClr val="0070C0"/>
                </a:solidFill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HRS weight through the inner shell (~55 </a:t>
            </a:r>
            <a:r>
              <a:rPr lang="en-US" sz="1500" dirty="0" smtClean="0">
                <a:solidFill>
                  <a:srgbClr val="0070C0"/>
                </a:solidFill>
              </a:rPr>
              <a:t>tonnes</a:t>
            </a:r>
            <a:r>
              <a:rPr lang="en-US" sz="1500" dirty="0" smtClean="0">
                <a:solidFill>
                  <a:srgbClr val="0070C0"/>
                </a:solidFill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/>
                </a:solidFill>
              </a:rPr>
              <a:t>Provides interfaces to: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HRS upstream, downstream;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Transport solenoid;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Transfer line; 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Instrumentation line;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>
                <a:solidFill>
                  <a:srgbClr val="0070C0"/>
                </a:solidFill>
              </a:rPr>
              <a:t>Vacuum system.</a:t>
            </a:r>
            <a:endParaRPr lang="en-US" sz="1700" dirty="0" smtClean="0">
              <a:solidFill>
                <a:srgbClr val="0070C0"/>
              </a:solidFill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810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59558"/>
          </a:xfrm>
        </p:spPr>
        <p:txBody>
          <a:bodyPr>
            <a:noAutofit/>
          </a:bodyPr>
          <a:lstStyle/>
          <a:p>
            <a:r>
              <a:rPr lang="en-US" dirty="0"/>
              <a:t>Design: Detector Solenoid (DS)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371600" y="726354"/>
            <a:ext cx="6732254" cy="2877312"/>
            <a:chOff x="1757450" y="1524000"/>
            <a:chExt cx="5705300" cy="2438400"/>
          </a:xfrm>
        </p:grpSpPr>
        <p:pic>
          <p:nvPicPr>
            <p:cNvPr id="18" name="Picture 17" descr="mu2edisk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19" t="36702" r="8605" b="49337"/>
            <a:stretch/>
          </p:blipFill>
          <p:spPr>
            <a:xfrm>
              <a:off x="1757450" y="1524000"/>
              <a:ext cx="5705300" cy="2438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-660000">
              <a:off x="4435963" y="1560344"/>
              <a:ext cx="201833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Detector Section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-660000">
              <a:off x="2384236" y="1979034"/>
              <a:ext cx="201833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Gradient Section</a:t>
              </a:r>
              <a:endParaRPr lang="en-US" dirty="0"/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3470316"/>
            <a:ext cx="8763000" cy="291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Helvetica" pitchFamily="34" charset="0"/>
                <a:sym typeface="Wingdings" pitchFamily="2" charset="2"/>
              </a:rPr>
              <a:t>1.8 m Aperture    Operating Current ~6kA</a:t>
            </a:r>
          </a:p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Helvetica" pitchFamily="34" charset="0"/>
                <a:sym typeface="Wingdings" pitchFamily="2" charset="2"/>
              </a:rPr>
              <a:t>Gradient section 2T I T field</a:t>
            </a:r>
          </a:p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Helvetica" pitchFamily="34" charset="0"/>
                <a:sym typeface="Wingdings" pitchFamily="2" charset="2"/>
              </a:rPr>
              <a:t>Spectrometer section 1 T field with small axial gradient superimposed to reduce backgrounds</a:t>
            </a:r>
          </a:p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Helvetica" pitchFamily="34" charset="0"/>
                <a:sym typeface="Wingdings" pitchFamily="2" charset="2"/>
              </a:rPr>
              <a:t>11 Coils in total 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sym typeface="Wingdings" pitchFamily="2" charset="2"/>
              </a:rPr>
              <a:t>Axial spacers in Gradient Section</a:t>
            </a:r>
          </a:p>
          <a:p>
            <a:pPr lvl="1">
              <a:defRPr/>
            </a:pPr>
            <a:r>
              <a:rPr lang="en-US" dirty="0" smtClean="0">
                <a:latin typeface="Helvetica" pitchFamily="34" charset="0"/>
                <a:sym typeface="Wingdings" pitchFamily="2" charset="2"/>
              </a:rPr>
              <a:t>Spectrometer section made  in 3 sections to simplify fabrication and reduce cost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Helvetica" pitchFamily="34" charset="0"/>
                <a:sym typeface="Wingdings" pitchFamily="2" charset="2"/>
              </a:rPr>
              <a:t>PS uses similar fabrication technology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Solenoid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5663"/>
            <a:ext cx="8540497" cy="493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Magnetic field requirements, described in the Mu2e Technical Design Report and in supporting documents, are complex.  Generally speaking field must meet the following: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</a:rPr>
              <a:t>Straight Sections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Negative monotonic axial gradient to prevent trapped particles. (potential source of backgrounds)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</a:rPr>
              <a:t>Toroidal Sections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atched to central collimator geometry for muon momentum selection</a:t>
            </a:r>
          </a:p>
          <a:p>
            <a:r>
              <a:rPr lang="en-US" dirty="0" smtClean="0"/>
              <a:t>To verify that the solenoid system meets the field performance standards</a:t>
            </a:r>
          </a:p>
          <a:p>
            <a:pPr lvl="1"/>
            <a:r>
              <a:rPr lang="en-US" dirty="0" smtClean="0"/>
              <a:t>Generate field maps within coil fabrication tolerances</a:t>
            </a:r>
          </a:p>
          <a:p>
            <a:pPr lvl="1"/>
            <a:r>
              <a:rPr lang="en-US" dirty="0" smtClean="0"/>
              <a:t>Field Maps are vetted with collaboration</a:t>
            </a:r>
            <a:r>
              <a:rPr lang="en-US" dirty="0"/>
              <a:t> </a:t>
            </a:r>
            <a:r>
              <a:rPr lang="en-US" dirty="0" smtClean="0"/>
              <a:t>for muon transmission, background generation and tracking efficiency and resolution  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 Schedule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" y="5486400"/>
            <a:ext cx="860614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88203"/>
              </p:ext>
            </p:extLst>
          </p:nvPr>
        </p:nvGraphicFramePr>
        <p:xfrm>
          <a:off x="4" y="5591651"/>
          <a:ext cx="8686796" cy="581660"/>
        </p:xfrm>
        <a:graphic>
          <a:graphicData uri="http://schemas.openxmlformats.org/drawingml/2006/table">
            <a:tbl>
              <a:tblPr/>
              <a:tblGrid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3" y="5486400"/>
            <a:ext cx="860614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0" y="5803900"/>
            <a:ext cx="9144000" cy="908050"/>
          </a:xfrm>
          <a:prstGeom prst="rightArrow">
            <a:avLst>
              <a:gd name="adj1" fmla="val 50000"/>
              <a:gd name="adj2" fmla="val 38112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92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-1835731" y="410151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-819731" y="410786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18619" y="411421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263319" y="412056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285669" y="412056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301669" y="412691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334857" y="410151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3120" y="6420644"/>
            <a:ext cx="8087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FY14                 FY15                FY16                 FY17                 FY18                 FY19                FY20                  FY21</a:t>
            </a:r>
            <a:endParaRPr lang="en-US" sz="1400" dirty="0"/>
          </a:p>
        </p:txBody>
      </p:sp>
      <p:sp>
        <p:nvSpPr>
          <p:cNvPr id="56" name="Diamond 55"/>
          <p:cNvSpPr>
            <a:spLocks noChangeAspect="1"/>
          </p:cNvSpPr>
          <p:nvPr/>
        </p:nvSpPr>
        <p:spPr>
          <a:xfrm>
            <a:off x="1242488" y="6259147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>
            <a:stCxn id="56" idx="0"/>
          </p:cNvCxnSpPr>
          <p:nvPr/>
        </p:nvCxnSpPr>
        <p:spPr>
          <a:xfrm rot="16200000" flipV="1">
            <a:off x="-898957" y="4000543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Diamond 57"/>
          <p:cNvSpPr>
            <a:spLocks noChangeAspect="1"/>
          </p:cNvSpPr>
          <p:nvPr/>
        </p:nvSpPr>
        <p:spPr>
          <a:xfrm>
            <a:off x="1821710" y="6209950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rot="16200000" flipV="1">
            <a:off x="-317005" y="4149023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200" y="1359000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CD-3a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92342" y="1367796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CD-2/3b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403056" y="1366383"/>
            <a:ext cx="87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</a:t>
            </a:r>
            <a:r>
              <a:rPr lang="en-US" sz="1400" dirty="0"/>
              <a:t>4</a:t>
            </a:r>
            <a:endParaRPr lang="en-US" sz="1400" dirty="0" smtClean="0"/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2247319" y="4103595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Diamond 65"/>
          <p:cNvSpPr>
            <a:spLocks noChangeAspect="1"/>
          </p:cNvSpPr>
          <p:nvPr/>
        </p:nvSpPr>
        <p:spPr>
          <a:xfrm>
            <a:off x="7736214" y="6231840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>
            <a:stCxn id="66" idx="0"/>
          </p:cNvCxnSpPr>
          <p:nvPr/>
        </p:nvCxnSpPr>
        <p:spPr>
          <a:xfrm rot="16200000" flipV="1">
            <a:off x="5594769" y="3973236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79803" y="5009018"/>
            <a:ext cx="2385574" cy="33655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Muon Beamline/Solenoid Infrastructure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05474" y="5367490"/>
            <a:ext cx="1933173" cy="571235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Solenoid Installation and Commissioning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0" name="6-Point Star 69"/>
          <p:cNvSpPr>
            <a:spLocks noChangeAspect="1"/>
          </p:cNvSpPr>
          <p:nvPr/>
        </p:nvSpPr>
        <p:spPr>
          <a:xfrm>
            <a:off x="7547208" y="2118138"/>
            <a:ext cx="182880" cy="182880"/>
          </a:xfrm>
          <a:prstGeom prst="star6">
            <a:avLst/>
          </a:prstGeom>
          <a:solidFill>
            <a:srgbClr val="FF0000"/>
          </a:solidFill>
          <a:effectLst>
            <a:outerShdw blurRad="40000" dist="73787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794509" y="1913112"/>
            <a:ext cx="90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KPPs Satisfied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4" y="1774012"/>
            <a:ext cx="1522993" cy="38532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P</a:t>
            </a:r>
            <a:r>
              <a:rPr lang="en-US" sz="1000" dirty="0" smtClean="0">
                <a:solidFill>
                  <a:srgbClr val="000000"/>
                </a:solidFill>
              </a:rPr>
              <a:t>S Prototype Conductor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1800" y="2286192"/>
            <a:ext cx="2733675" cy="3091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Build PS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61448" y="2873611"/>
            <a:ext cx="1038221" cy="46409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TS Prototype Conductor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47279" y="3352546"/>
            <a:ext cx="3974291" cy="3504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Build TS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" y="3846892"/>
            <a:ext cx="1000121" cy="38990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DS Prototype Conductor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71799" y="4395814"/>
            <a:ext cx="3486151" cy="38532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Build DS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799757" y="4255607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210247" y="1404540"/>
            <a:ext cx="1002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CD-3c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" y="591232"/>
            <a:ext cx="36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CD-3a Conductor</a:t>
            </a:r>
          </a:p>
          <a:p>
            <a:r>
              <a:rPr lang="en-US" sz="1600" dirty="0" smtClean="0"/>
              <a:t>CD-3b Building and TS Coil Modules</a:t>
            </a:r>
          </a:p>
          <a:p>
            <a:r>
              <a:rPr lang="en-US" sz="1600" dirty="0" smtClean="0"/>
              <a:t>CD-3c Everything Else….</a:t>
            </a:r>
            <a:endParaRPr lang="en-US" sz="1600" dirty="0"/>
          </a:p>
        </p:txBody>
      </p:sp>
      <p:sp>
        <p:nvSpPr>
          <p:cNvPr id="72" name="Diamond 71"/>
          <p:cNvSpPr>
            <a:spLocks noChangeAspect="1"/>
          </p:cNvSpPr>
          <p:nvPr/>
        </p:nvSpPr>
        <p:spPr>
          <a:xfrm>
            <a:off x="2941203" y="6191786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201168" y="4130582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942712" y="4986250"/>
            <a:ext cx="1537091" cy="41148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Detector Hall Construction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805903" y="4414450"/>
            <a:ext cx="1179044" cy="38532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D</a:t>
            </a:r>
            <a:r>
              <a:rPr lang="en-US" sz="1000" dirty="0" smtClean="0">
                <a:solidFill>
                  <a:srgbClr val="000000"/>
                </a:solidFill>
              </a:rPr>
              <a:t>S Final Design in Industry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47979" y="3857687"/>
            <a:ext cx="3026023" cy="379106"/>
          </a:xfrm>
          <a:prstGeom prst="rect">
            <a:avLst/>
          </a:prstGeom>
          <a:gradFill flip="none" rotWithShape="1">
            <a:gsLst>
              <a:gs pos="6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</a:t>
            </a:r>
            <a:r>
              <a:rPr lang="en-US" sz="1000" dirty="0" smtClean="0">
                <a:solidFill>
                  <a:schemeClr val="tx1"/>
                </a:solidFill>
              </a:rPr>
              <a:t>S Conductor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350431" y="2916107"/>
            <a:ext cx="2531784" cy="379106"/>
          </a:xfrm>
          <a:prstGeom prst="rect">
            <a:avLst/>
          </a:prstGeom>
          <a:gradFill flip="none" rotWithShape="1">
            <a:gsLst>
              <a:gs pos="6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TS Conductor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93205" y="2255100"/>
            <a:ext cx="1204441" cy="4266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P</a:t>
            </a:r>
            <a:r>
              <a:rPr lang="en-US" sz="1000" dirty="0" smtClean="0">
                <a:solidFill>
                  <a:srgbClr val="000000"/>
                </a:solidFill>
              </a:rPr>
              <a:t>S Final Design in Industry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32213" y="1780227"/>
            <a:ext cx="2506387" cy="379106"/>
          </a:xfrm>
          <a:prstGeom prst="rect">
            <a:avLst/>
          </a:prstGeom>
          <a:gradFill flip="none" rotWithShape="1">
            <a:gsLst>
              <a:gs pos="6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</a:t>
            </a:r>
            <a:r>
              <a:rPr lang="en-US" sz="1000" dirty="0" smtClean="0">
                <a:solidFill>
                  <a:schemeClr val="tx1"/>
                </a:solidFill>
              </a:rPr>
              <a:t>S Conductor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05475" y="1404540"/>
            <a:ext cx="1283154" cy="1701120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75514" y="1011972"/>
            <a:ext cx="334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 in-house activities</a:t>
            </a:r>
            <a:endParaRPr lang="en-US" b="1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5557954" y="1521684"/>
            <a:ext cx="1589878" cy="3589090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6431460" y="1521684"/>
            <a:ext cx="815024" cy="3876046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38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vs. Accelerator Magnets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827" y="1033090"/>
            <a:ext cx="7787409" cy="49349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Accelerator magnets (for circular accelerators)</a:t>
            </a:r>
          </a:p>
          <a:p>
            <a:r>
              <a:rPr lang="en-US" dirty="0" smtClean="0"/>
              <a:t>Dipoles and quadrupoles,</a:t>
            </a:r>
            <a:r>
              <a:rPr lang="en-US" dirty="0"/>
              <a:t> </a:t>
            </a:r>
            <a:r>
              <a:rPr lang="en-US" dirty="0" smtClean="0"/>
              <a:t>(sometimes solenoids)</a:t>
            </a:r>
            <a:r>
              <a:rPr lang="en-US" dirty="0"/>
              <a:t> </a:t>
            </a:r>
            <a:r>
              <a:rPr lang="en-US" dirty="0" smtClean="0"/>
              <a:t>Small aperture (100 mm), long (can be 20 meters)</a:t>
            </a:r>
          </a:p>
          <a:p>
            <a:r>
              <a:rPr lang="en-US" dirty="0" smtClean="0"/>
              <a:t>Often sets limit for beam energy (tunnel radius fixed) so designed for high fields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small operating margins</a:t>
            </a:r>
          </a:p>
          <a:p>
            <a:r>
              <a:rPr lang="en-US" dirty="0" smtClean="0"/>
              <a:t>Magnets operated in both ramped and DC modes</a:t>
            </a:r>
          </a:p>
          <a:p>
            <a:r>
              <a:rPr lang="en-US" dirty="0" smtClean="0"/>
              <a:t>Coil immersed in liquid helium</a:t>
            </a:r>
          </a:p>
          <a:p>
            <a:r>
              <a:rPr lang="en-US" dirty="0" smtClean="0"/>
              <a:t>Many interchangeable magnets, pool of spares, relatively easy to swap out if one fails</a:t>
            </a:r>
          </a:p>
          <a:p>
            <a:pPr marL="0" indent="0">
              <a:buNone/>
            </a:pPr>
            <a:r>
              <a:rPr lang="en-US" b="1" dirty="0" smtClean="0"/>
              <a:t>Detector magnets</a:t>
            </a:r>
          </a:p>
          <a:p>
            <a:r>
              <a:rPr lang="en-US" dirty="0" smtClean="0"/>
              <a:t>Solenoids, </a:t>
            </a:r>
            <a:r>
              <a:rPr lang="en-US" dirty="0" smtClean="0"/>
              <a:t>toroids</a:t>
            </a:r>
            <a:r>
              <a:rPr lang="en-US" dirty="0" smtClean="0"/>
              <a:t> very large apertures (meters) and long</a:t>
            </a:r>
          </a:p>
          <a:p>
            <a:r>
              <a:rPr lang="en-US" dirty="0" smtClean="0"/>
              <a:t>Large volume </a:t>
            </a:r>
            <a:r>
              <a:rPr lang="en-US" dirty="0" smtClean="0">
                <a:sym typeface="Wingdings" panose="05000000000000000000" pitchFamily="2" charset="2"/>
              </a:rPr>
              <a:t> coils usually conduction (indirectly) cooled</a:t>
            </a:r>
            <a:endParaRPr lang="en-US" dirty="0" smtClean="0"/>
          </a:p>
          <a:p>
            <a:r>
              <a:rPr lang="en-US" dirty="0" smtClean="0"/>
              <a:t>Magnets operated in DC mode only</a:t>
            </a:r>
          </a:p>
          <a:p>
            <a:r>
              <a:rPr lang="en-US" dirty="0" smtClean="0"/>
              <a:t>One of a kind, non interchangeable therefore designed with large operating margins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Mu2e Magnets are somewhere in between (but more like detector magnets)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92312"/>
            <a:ext cx="8686800" cy="641739"/>
          </a:xfrm>
        </p:spPr>
        <p:txBody>
          <a:bodyPr/>
          <a:lstStyle/>
          <a:p>
            <a:r>
              <a:rPr lang="en-US" dirty="0" smtClean="0"/>
              <a:t>Interesting facts about charged particles in a solenoid field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827" y="1382713"/>
            <a:ext cx="7787409" cy="3593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Mu2e field is generated from a system of solenoid rings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Charged particles execute a helical orbit in a uniform Solenoid Field</a:t>
            </a:r>
          </a:p>
          <a:p>
            <a:pPr lvl="1"/>
            <a:r>
              <a:rPr lang="en-US" dirty="0" smtClean="0"/>
              <a:t>Radius proportional to </a:t>
            </a:r>
            <a:r>
              <a:rPr lang="en-US" dirty="0" smtClean="0"/>
              <a:t>Pperp</a:t>
            </a:r>
            <a:endParaRPr lang="en-US" dirty="0"/>
          </a:p>
          <a:p>
            <a:pPr lvl="1"/>
            <a:r>
              <a:rPr lang="en-US" dirty="0" smtClean="0"/>
              <a:t>Radius Inversely proportional to </a:t>
            </a:r>
            <a:r>
              <a:rPr lang="en-US" dirty="0" smtClean="0"/>
              <a:t>Bfield</a:t>
            </a:r>
            <a:endParaRPr lang="en-US" dirty="0" smtClean="0"/>
          </a:p>
          <a:p>
            <a:pPr lvl="1"/>
            <a:r>
              <a:rPr lang="en-US" dirty="0" smtClean="0"/>
              <a:t>Helix sense given by particle charge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Non-uniform field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96265"/>
            <a:ext cx="8234916" cy="27869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an axial gradient, </a:t>
            </a:r>
            <a:r>
              <a:rPr lang="en-US" dirty="0" smtClean="0"/>
              <a:t>Bz</a:t>
            </a:r>
            <a:r>
              <a:rPr lang="en-US" dirty="0" smtClean="0"/>
              <a:t> increasing,</a:t>
            </a:r>
          </a:p>
          <a:p>
            <a:pPr lvl="1"/>
            <a:r>
              <a:rPr lang="en-US" dirty="0" smtClean="0"/>
              <a:t>Radius of helix decreases</a:t>
            </a:r>
          </a:p>
          <a:p>
            <a:pPr lvl="1"/>
            <a:r>
              <a:rPr lang="en-US" dirty="0" smtClean="0"/>
              <a:t>Vperp</a:t>
            </a:r>
            <a:r>
              <a:rPr lang="en-US" dirty="0"/>
              <a:t> </a:t>
            </a:r>
            <a:r>
              <a:rPr lang="en-US" dirty="0" smtClean="0"/>
              <a:t>increases, </a:t>
            </a:r>
            <a:r>
              <a:rPr lang="en-US" dirty="0" smtClean="0"/>
              <a:t>Vparallel</a:t>
            </a:r>
            <a:r>
              <a:rPr lang="en-US" dirty="0" smtClean="0"/>
              <a:t> decreases (V constant since no work)</a:t>
            </a:r>
          </a:p>
          <a:p>
            <a:pPr lvl="1"/>
            <a:r>
              <a:rPr lang="en-US" dirty="0" smtClean="0"/>
              <a:t>under certain conditions the particle can actually reverse direction (magnetic mirror)  Consequence of </a:t>
            </a:r>
            <a:r>
              <a:rPr lang="en-US" dirty="0" smtClean="0"/>
              <a:t>Div</a:t>
            </a:r>
            <a:r>
              <a:rPr lang="en-US" dirty="0" smtClean="0"/>
              <a:t> B = 0</a:t>
            </a:r>
          </a:p>
          <a:p>
            <a:r>
              <a:rPr lang="en-US" dirty="0" smtClean="0"/>
              <a:t>Conversely, if field decreases</a:t>
            </a:r>
          </a:p>
          <a:p>
            <a:pPr lvl="1"/>
            <a:r>
              <a:rPr lang="en-US" dirty="0" smtClean="0"/>
              <a:t>Vparallel</a:t>
            </a:r>
            <a:r>
              <a:rPr lang="en-US" dirty="0" smtClean="0"/>
              <a:t> increases relative to V perp</a:t>
            </a:r>
          </a:p>
          <a:p>
            <a:r>
              <a:rPr lang="en-US" dirty="0" smtClean="0"/>
              <a:t>We use this to increase acceptance and minimize backgrounds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6666" r="7264" b="70698"/>
          <a:stretch/>
        </p:blipFill>
        <p:spPr>
          <a:xfrm>
            <a:off x="2982432" y="3789178"/>
            <a:ext cx="5672101" cy="2594344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28600" y="4461935"/>
            <a:ext cx="2753832" cy="2173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See “Classical Electrodynamics”  2</a:t>
            </a:r>
            <a:r>
              <a:rPr lang="en-US" baseline="30000" dirty="0" smtClean="0"/>
              <a:t>nd</a:t>
            </a:r>
            <a:r>
              <a:rPr lang="en-US" dirty="0" smtClean="0"/>
              <a:t> edition JD Jackson section 12.6</a:t>
            </a:r>
          </a:p>
          <a:p>
            <a:pPr marL="457200" lvl="1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Non-uniform field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96265"/>
            <a:ext cx="7787409" cy="4020284"/>
          </a:xfrm>
        </p:spPr>
        <p:txBody>
          <a:bodyPr>
            <a:normAutofit/>
          </a:bodyPr>
          <a:lstStyle/>
          <a:p>
            <a:r>
              <a:rPr lang="en-US" dirty="0"/>
              <a:t>In a </a:t>
            </a:r>
            <a:r>
              <a:rPr lang="en-US" dirty="0" smtClean="0"/>
              <a:t>“toroidal” field </a:t>
            </a:r>
            <a:r>
              <a:rPr lang="en-US" dirty="0"/>
              <a:t>(with a horizontal orientation, and direction </a:t>
            </a:r>
            <a:r>
              <a:rPr lang="en-US" dirty="0" smtClean="0"/>
              <a:t>normal to the </a:t>
            </a:r>
            <a:r>
              <a:rPr lang="en-US" dirty="0"/>
              <a:t>toroid is direction “s</a:t>
            </a:r>
            <a:r>
              <a:rPr lang="en-US" dirty="0" smtClean="0"/>
              <a:t>”)</a:t>
            </a:r>
            <a:endParaRPr lang="en-US" dirty="0"/>
          </a:p>
          <a:p>
            <a:pPr lvl="1"/>
            <a:r>
              <a:rPr lang="en-US" dirty="0" smtClean="0"/>
              <a:t>Particles </a:t>
            </a:r>
            <a:r>
              <a:rPr lang="en-US" dirty="0"/>
              <a:t>tend to </a:t>
            </a:r>
            <a:r>
              <a:rPr lang="en-US" dirty="0" smtClean="0"/>
              <a:t>follow the field lines.. Helical centroid follows “s” direction of a curved solenoid…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centroid of the helix will drift vertically, proportionally to sign and momentum </a:t>
            </a:r>
            <a:endParaRPr lang="en-US" dirty="0" smtClean="0"/>
          </a:p>
          <a:p>
            <a:pPr lvl="2"/>
            <a:r>
              <a:rPr lang="en-US" dirty="0" smtClean="0"/>
              <a:t>Problem for Toroidal Tokamaks</a:t>
            </a:r>
          </a:p>
          <a:p>
            <a:pPr lvl="2"/>
            <a:r>
              <a:rPr lang="en-US" dirty="0" smtClean="0"/>
              <a:t>We exploit this to eliminate backgrounds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5756-7F18-8B4A-9451-E595772D7B0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28600" y="5184948"/>
            <a:ext cx="8476843" cy="10882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See “Classical Electrodynamics”  2</a:t>
            </a:r>
            <a:r>
              <a:rPr lang="en-US" baseline="30000" dirty="0" smtClean="0"/>
              <a:t>nd</a:t>
            </a:r>
            <a:r>
              <a:rPr lang="en-US" dirty="0" smtClean="0"/>
              <a:t> Edition  JD Jackson section 12.5</a:t>
            </a:r>
          </a:p>
          <a:p>
            <a:pPr marL="457200" lvl="1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Experiment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Mu2e Solenoids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244559" y="876137"/>
            <a:ext cx="785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Three solenoids, provide magnetic field for experiment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52301" y="2227913"/>
            <a:ext cx="8908736" cy="3110472"/>
            <a:chOff x="152301" y="2539989"/>
            <a:chExt cx="8908736" cy="3110472"/>
          </a:xfrm>
        </p:grpSpPr>
        <p:grpSp>
          <p:nvGrpSpPr>
            <p:cNvPr id="3" name="Group 2"/>
            <p:cNvGrpSpPr/>
            <p:nvPr/>
          </p:nvGrpSpPr>
          <p:grpSpPr>
            <a:xfrm>
              <a:off x="262126" y="3308952"/>
              <a:ext cx="8798911" cy="2341509"/>
              <a:chOff x="262126" y="3585215"/>
              <a:chExt cx="8798911" cy="2341509"/>
            </a:xfrm>
          </p:grpSpPr>
          <p:pic>
            <p:nvPicPr>
              <p:cNvPr id="8" name="Picture 7" descr="mu2edisk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27" t="37332" r="8605" b="49337"/>
              <a:stretch/>
            </p:blipFill>
            <p:spPr>
              <a:xfrm>
                <a:off x="262126" y="4033577"/>
                <a:ext cx="8708476" cy="1893147"/>
              </a:xfrm>
              <a:prstGeom prst="rect">
                <a:avLst/>
              </a:prstGeom>
            </p:spPr>
          </p:pic>
          <p:sp>
            <p:nvSpPr>
              <p:cNvPr id="9" name="Arc 8"/>
              <p:cNvSpPr/>
              <p:nvPr/>
            </p:nvSpPr>
            <p:spPr>
              <a:xfrm rot="20856685">
                <a:off x="6126459" y="4714541"/>
                <a:ext cx="456481" cy="660237"/>
              </a:xfrm>
              <a:prstGeom prst="arc">
                <a:avLst>
                  <a:gd name="adj1" fmla="val 11005528"/>
                  <a:gd name="adj2" fmla="val 21548159"/>
                </a:avLst>
              </a:pr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Arc 9"/>
              <p:cNvSpPr/>
              <p:nvPr/>
            </p:nvSpPr>
            <p:spPr>
              <a:xfrm rot="9941458">
                <a:off x="5846039" y="4937479"/>
                <a:ext cx="85803" cy="221103"/>
              </a:xfrm>
              <a:prstGeom prst="arc">
                <a:avLst>
                  <a:gd name="adj1" fmla="val 11005528"/>
                  <a:gd name="adj2" fmla="val 0"/>
                </a:avLst>
              </a:pr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c 10"/>
              <p:cNvSpPr/>
              <p:nvPr/>
            </p:nvSpPr>
            <p:spPr>
              <a:xfrm rot="20673755">
                <a:off x="5755599" y="4923696"/>
                <a:ext cx="179793" cy="306499"/>
              </a:xfrm>
              <a:prstGeom prst="arc">
                <a:avLst>
                  <a:gd name="adj1" fmla="val 11005528"/>
                  <a:gd name="adj2" fmla="val 0"/>
                </a:avLst>
              </a:pr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Arc 11"/>
              <p:cNvSpPr/>
              <p:nvPr/>
            </p:nvSpPr>
            <p:spPr>
              <a:xfrm rot="20921661">
                <a:off x="5864793" y="4836519"/>
                <a:ext cx="342642" cy="494407"/>
              </a:xfrm>
              <a:prstGeom prst="arc">
                <a:avLst>
                  <a:gd name="adj1" fmla="val 11005528"/>
                  <a:gd name="adj2" fmla="val 0"/>
                </a:avLst>
              </a:pr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Arc 12"/>
              <p:cNvSpPr/>
              <p:nvPr/>
            </p:nvSpPr>
            <p:spPr>
              <a:xfrm rot="9941458">
                <a:off x="6117520" y="4928721"/>
                <a:ext cx="85803" cy="221103"/>
              </a:xfrm>
              <a:prstGeom prst="arc">
                <a:avLst>
                  <a:gd name="adj1" fmla="val 11005528"/>
                  <a:gd name="adj2" fmla="val 0"/>
                </a:avLst>
              </a:pr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591425" y="4759325"/>
                <a:ext cx="133350" cy="13640"/>
              </a:xfrm>
              <a:custGeom>
                <a:avLst/>
                <a:gdLst>
                  <a:gd name="connsiteX0" fmla="*/ 0 w 133350"/>
                  <a:gd name="connsiteY0" fmla="*/ 0 h 13640"/>
                  <a:gd name="connsiteX1" fmla="*/ 88900 w 133350"/>
                  <a:gd name="connsiteY1" fmla="*/ 12700 h 13640"/>
                  <a:gd name="connsiteX2" fmla="*/ 133350 w 133350"/>
                  <a:gd name="connsiteY2" fmla="*/ 12700 h 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13640">
                    <a:moveTo>
                      <a:pt x="0" y="0"/>
                    </a:moveTo>
                    <a:cubicBezTo>
                      <a:pt x="33337" y="5291"/>
                      <a:pt x="66675" y="10583"/>
                      <a:pt x="88900" y="12700"/>
                    </a:cubicBezTo>
                    <a:cubicBezTo>
                      <a:pt x="111125" y="14817"/>
                      <a:pt x="133350" y="12700"/>
                      <a:pt x="133350" y="12700"/>
                    </a:cubicBezTo>
                  </a:path>
                </a:pathLst>
              </a:cu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832725" y="4511675"/>
                <a:ext cx="161925" cy="261289"/>
              </a:xfrm>
              <a:custGeom>
                <a:avLst/>
                <a:gdLst>
                  <a:gd name="connsiteX0" fmla="*/ 0 w 174625"/>
                  <a:gd name="connsiteY0" fmla="*/ 234950 h 234950"/>
                  <a:gd name="connsiteX1" fmla="*/ 53975 w 174625"/>
                  <a:gd name="connsiteY1" fmla="*/ 212725 h 234950"/>
                  <a:gd name="connsiteX2" fmla="*/ 104775 w 174625"/>
                  <a:gd name="connsiteY2" fmla="*/ 180975 h 234950"/>
                  <a:gd name="connsiteX3" fmla="*/ 142875 w 174625"/>
                  <a:gd name="connsiteY3" fmla="*/ 123825 h 234950"/>
                  <a:gd name="connsiteX4" fmla="*/ 165100 w 174625"/>
                  <a:gd name="connsiteY4" fmla="*/ 60325 h 234950"/>
                  <a:gd name="connsiteX5" fmla="*/ 174625 w 174625"/>
                  <a:gd name="connsiteY5" fmla="*/ 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625" h="234950">
                    <a:moveTo>
                      <a:pt x="0" y="234950"/>
                    </a:moveTo>
                    <a:cubicBezTo>
                      <a:pt x="18256" y="228335"/>
                      <a:pt x="36513" y="221721"/>
                      <a:pt x="53975" y="212725"/>
                    </a:cubicBezTo>
                    <a:cubicBezTo>
                      <a:pt x="71438" y="203729"/>
                      <a:pt x="89958" y="195792"/>
                      <a:pt x="104775" y="180975"/>
                    </a:cubicBezTo>
                    <a:cubicBezTo>
                      <a:pt x="119592" y="166158"/>
                      <a:pt x="132821" y="143933"/>
                      <a:pt x="142875" y="123825"/>
                    </a:cubicBezTo>
                    <a:cubicBezTo>
                      <a:pt x="152929" y="103717"/>
                      <a:pt x="159808" y="80962"/>
                      <a:pt x="165100" y="60325"/>
                    </a:cubicBezTo>
                    <a:cubicBezTo>
                      <a:pt x="170392" y="39688"/>
                      <a:pt x="174625" y="0"/>
                      <a:pt x="174625" y="0"/>
                    </a:cubicBezTo>
                  </a:path>
                </a:pathLst>
              </a:cu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1108014">
                <a:off x="1180250" y="4701835"/>
                <a:ext cx="255522" cy="233811"/>
                <a:chOff x="965372" y="3866032"/>
                <a:chExt cx="255522" cy="233811"/>
              </a:xfrm>
            </p:grpSpPr>
            <p:sp>
              <p:nvSpPr>
                <p:cNvPr id="17" name="Arc 16"/>
                <p:cNvSpPr/>
                <p:nvPr/>
              </p:nvSpPr>
              <p:spPr>
                <a:xfrm rot="9954521">
                  <a:off x="1031837" y="3938014"/>
                  <a:ext cx="45719" cy="137485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 rot="20042317">
                  <a:off x="1033665" y="3948226"/>
                  <a:ext cx="119881" cy="126181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rot="20042317">
                  <a:off x="965372" y="3973662"/>
                  <a:ext cx="119881" cy="126181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Arc 19"/>
                <p:cNvSpPr/>
                <p:nvPr/>
              </p:nvSpPr>
              <p:spPr>
                <a:xfrm rot="9954521">
                  <a:off x="1101474" y="3912798"/>
                  <a:ext cx="45719" cy="137485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rot="20042317">
                  <a:off x="1101013" y="3903119"/>
                  <a:ext cx="119881" cy="126181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Arc 21"/>
                <p:cNvSpPr/>
                <p:nvPr/>
              </p:nvSpPr>
              <p:spPr>
                <a:xfrm rot="9954521">
                  <a:off x="1166532" y="3866032"/>
                  <a:ext cx="45719" cy="137485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 rot="1108014">
                <a:off x="1407219" y="4666497"/>
                <a:ext cx="255522" cy="233811"/>
                <a:chOff x="965372" y="3866032"/>
                <a:chExt cx="255522" cy="233811"/>
              </a:xfrm>
            </p:grpSpPr>
            <p:sp>
              <p:nvSpPr>
                <p:cNvPr id="24" name="Arc 23"/>
                <p:cNvSpPr/>
                <p:nvPr/>
              </p:nvSpPr>
              <p:spPr>
                <a:xfrm rot="9954521">
                  <a:off x="1031837" y="3938014"/>
                  <a:ext cx="45719" cy="137485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Arc 24"/>
                <p:cNvSpPr/>
                <p:nvPr/>
              </p:nvSpPr>
              <p:spPr>
                <a:xfrm rot="20042317">
                  <a:off x="1033665" y="3948226"/>
                  <a:ext cx="119881" cy="126181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Arc 25"/>
                <p:cNvSpPr/>
                <p:nvPr/>
              </p:nvSpPr>
              <p:spPr>
                <a:xfrm rot="20042317">
                  <a:off x="965372" y="3973662"/>
                  <a:ext cx="119881" cy="126181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 rot="9954521">
                  <a:off x="1101474" y="3912798"/>
                  <a:ext cx="45719" cy="137485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 rot="20042317">
                  <a:off x="1101013" y="3903119"/>
                  <a:ext cx="119881" cy="126181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 rot="9954521">
                  <a:off x="1166532" y="3866032"/>
                  <a:ext cx="45719" cy="137485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" name="Arc 29"/>
              <p:cNvSpPr/>
              <p:nvPr/>
            </p:nvSpPr>
            <p:spPr>
              <a:xfrm rot="11062535">
                <a:off x="1691325" y="4689763"/>
                <a:ext cx="45719" cy="137485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Arc 30"/>
              <p:cNvSpPr/>
              <p:nvPr/>
            </p:nvSpPr>
            <p:spPr>
              <a:xfrm rot="21150331">
                <a:off x="1689705" y="4712065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Arc 31"/>
              <p:cNvSpPr/>
              <p:nvPr/>
            </p:nvSpPr>
            <p:spPr>
              <a:xfrm rot="21150331">
                <a:off x="1616872" y="4714559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Arc 32"/>
              <p:cNvSpPr/>
              <p:nvPr/>
            </p:nvSpPr>
            <p:spPr>
              <a:xfrm rot="11062535">
                <a:off x="1765364" y="4687904"/>
                <a:ext cx="45719" cy="137485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Arc 33"/>
              <p:cNvSpPr/>
              <p:nvPr/>
            </p:nvSpPr>
            <p:spPr>
              <a:xfrm rot="21150331">
                <a:off x="1767873" y="4690614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Arc 34"/>
              <p:cNvSpPr/>
              <p:nvPr/>
            </p:nvSpPr>
            <p:spPr>
              <a:xfrm rot="21150331">
                <a:off x="1925963" y="4679699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Arc 35"/>
              <p:cNvSpPr/>
              <p:nvPr/>
            </p:nvSpPr>
            <p:spPr>
              <a:xfrm rot="21150331">
                <a:off x="1853130" y="4682193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Arc 36"/>
              <p:cNvSpPr/>
              <p:nvPr/>
            </p:nvSpPr>
            <p:spPr>
              <a:xfrm rot="21150331">
                <a:off x="2004131" y="4658248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Arc 37"/>
              <p:cNvSpPr/>
              <p:nvPr/>
            </p:nvSpPr>
            <p:spPr>
              <a:xfrm rot="21150331">
                <a:off x="2371171" y="4604330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Arc 38"/>
              <p:cNvSpPr/>
              <p:nvPr/>
            </p:nvSpPr>
            <p:spPr>
              <a:xfrm rot="21150331">
                <a:off x="2298338" y="4606824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Arc 39"/>
              <p:cNvSpPr/>
              <p:nvPr/>
            </p:nvSpPr>
            <p:spPr>
              <a:xfrm>
                <a:off x="2449339" y="4598754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Arc 40"/>
              <p:cNvSpPr/>
              <p:nvPr/>
            </p:nvSpPr>
            <p:spPr>
              <a:xfrm rot="21150331">
                <a:off x="2145493" y="4638419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Arc 41"/>
              <p:cNvSpPr/>
              <p:nvPr/>
            </p:nvSpPr>
            <p:spPr>
              <a:xfrm rot="21150331">
                <a:off x="2072660" y="4640913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Arc 42"/>
              <p:cNvSpPr/>
              <p:nvPr/>
            </p:nvSpPr>
            <p:spPr>
              <a:xfrm rot="21150331">
                <a:off x="2223661" y="4616968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2528329" y="4599544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Arc 44"/>
              <p:cNvSpPr/>
              <p:nvPr/>
            </p:nvSpPr>
            <p:spPr>
              <a:xfrm>
                <a:off x="2680729" y="4611822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2609851" y="4606513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Arc 46"/>
              <p:cNvSpPr/>
              <p:nvPr/>
            </p:nvSpPr>
            <p:spPr>
              <a:xfrm rot="496777">
                <a:off x="2764728" y="4624716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c 47"/>
              <p:cNvSpPr/>
              <p:nvPr/>
            </p:nvSpPr>
            <p:spPr>
              <a:xfrm rot="496777">
                <a:off x="2848726" y="4643777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Arc 48"/>
              <p:cNvSpPr/>
              <p:nvPr/>
            </p:nvSpPr>
            <p:spPr>
              <a:xfrm rot="951812">
                <a:off x="2932723" y="4654046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Arc 49"/>
              <p:cNvSpPr/>
              <p:nvPr/>
            </p:nvSpPr>
            <p:spPr>
              <a:xfrm rot="951812">
                <a:off x="3010219" y="4686198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Arc 50"/>
              <p:cNvSpPr/>
              <p:nvPr/>
            </p:nvSpPr>
            <p:spPr>
              <a:xfrm rot="951812">
                <a:off x="3087714" y="4711906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Arc 51"/>
              <p:cNvSpPr/>
              <p:nvPr/>
            </p:nvSpPr>
            <p:spPr>
              <a:xfrm rot="1667382">
                <a:off x="3158860" y="4743865"/>
                <a:ext cx="119881" cy="126181"/>
              </a:xfrm>
              <a:prstGeom prst="arc">
                <a:avLst>
                  <a:gd name="adj1" fmla="val 11005528"/>
                  <a:gd name="adj2" fmla="val 0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Arc 52"/>
              <p:cNvSpPr/>
              <p:nvPr/>
            </p:nvSpPr>
            <p:spPr>
              <a:xfrm rot="1667382">
                <a:off x="3228816" y="4782435"/>
                <a:ext cx="119881" cy="126181"/>
              </a:xfrm>
              <a:prstGeom prst="arc">
                <a:avLst>
                  <a:gd name="adj1" fmla="val 11005528"/>
                  <a:gd name="adj2" fmla="val 19241856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Arc 53"/>
              <p:cNvSpPr/>
              <p:nvPr/>
            </p:nvSpPr>
            <p:spPr>
              <a:xfrm rot="1667382">
                <a:off x="3571610" y="5065471"/>
                <a:ext cx="119881" cy="126181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Arc 54"/>
              <p:cNvSpPr/>
              <p:nvPr/>
            </p:nvSpPr>
            <p:spPr>
              <a:xfrm rot="855325">
                <a:off x="3638392" y="5115060"/>
                <a:ext cx="119881" cy="126181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Arc 55"/>
              <p:cNvSpPr/>
              <p:nvPr/>
            </p:nvSpPr>
            <p:spPr>
              <a:xfrm rot="434165">
                <a:off x="3717160" y="5142881"/>
                <a:ext cx="119881" cy="126181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Arc 56"/>
              <p:cNvSpPr/>
              <p:nvPr/>
            </p:nvSpPr>
            <p:spPr>
              <a:xfrm rot="434165">
                <a:off x="3784570" y="5172804"/>
                <a:ext cx="119881" cy="126181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Arc 57"/>
              <p:cNvSpPr/>
              <p:nvPr/>
            </p:nvSpPr>
            <p:spPr>
              <a:xfrm>
                <a:off x="3869560" y="5197175"/>
                <a:ext cx="119881" cy="126181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3939794" y="5213019"/>
                <a:ext cx="155956" cy="126181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Arc 59"/>
              <p:cNvSpPr/>
              <p:nvPr/>
            </p:nvSpPr>
            <p:spPr>
              <a:xfrm>
                <a:off x="4053620" y="5250445"/>
                <a:ext cx="155956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Arc 60"/>
              <p:cNvSpPr/>
              <p:nvPr/>
            </p:nvSpPr>
            <p:spPr>
              <a:xfrm rot="21368266">
                <a:off x="4161570" y="5262919"/>
                <a:ext cx="155956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Arc 61"/>
              <p:cNvSpPr/>
              <p:nvPr/>
            </p:nvSpPr>
            <p:spPr>
              <a:xfrm rot="20968505">
                <a:off x="4275870" y="5281258"/>
                <a:ext cx="155956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c 62"/>
              <p:cNvSpPr/>
              <p:nvPr/>
            </p:nvSpPr>
            <p:spPr>
              <a:xfrm rot="20968505">
                <a:off x="4396520" y="5277305"/>
                <a:ext cx="155956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Arc 63"/>
              <p:cNvSpPr/>
              <p:nvPr/>
            </p:nvSpPr>
            <p:spPr>
              <a:xfrm rot="20519236">
                <a:off x="4510819" y="5281258"/>
                <a:ext cx="155956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Arc 64"/>
              <p:cNvSpPr/>
              <p:nvPr/>
            </p:nvSpPr>
            <p:spPr>
              <a:xfrm rot="20519236">
                <a:off x="4631469" y="5274129"/>
                <a:ext cx="155956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Arc 65"/>
              <p:cNvSpPr/>
              <p:nvPr/>
            </p:nvSpPr>
            <p:spPr>
              <a:xfrm rot="20519236">
                <a:off x="4752119" y="5258901"/>
                <a:ext cx="155956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Arc 66"/>
              <p:cNvSpPr/>
              <p:nvPr/>
            </p:nvSpPr>
            <p:spPr>
              <a:xfrm rot="20519236">
                <a:off x="4875945" y="5234876"/>
                <a:ext cx="155956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Arc 67"/>
              <p:cNvSpPr/>
              <p:nvPr/>
            </p:nvSpPr>
            <p:spPr>
              <a:xfrm rot="20519236">
                <a:off x="4987070" y="5217785"/>
                <a:ext cx="155956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Arc 68"/>
              <p:cNvSpPr/>
              <p:nvPr/>
            </p:nvSpPr>
            <p:spPr>
              <a:xfrm rot="20519236">
                <a:off x="5087463" y="5213350"/>
                <a:ext cx="205172" cy="92104"/>
              </a:xfrm>
              <a:prstGeom prst="arc">
                <a:avLst>
                  <a:gd name="adj1" fmla="val 11005528"/>
                  <a:gd name="adj2" fmla="val 1407024"/>
                </a:avLst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5215556" y="5094873"/>
                <a:ext cx="555250" cy="202111"/>
                <a:chOff x="4628181" y="4252431"/>
                <a:chExt cx="555250" cy="202111"/>
              </a:xfrm>
            </p:grpSpPr>
            <p:sp>
              <p:nvSpPr>
                <p:cNvPr id="71" name="Arc 70"/>
                <p:cNvSpPr/>
                <p:nvPr/>
              </p:nvSpPr>
              <p:spPr>
                <a:xfrm rot="20466250">
                  <a:off x="4628181" y="4328361"/>
                  <a:ext cx="250613" cy="126181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Arc 71"/>
                <p:cNvSpPr/>
                <p:nvPr/>
              </p:nvSpPr>
              <p:spPr>
                <a:xfrm rot="20466250">
                  <a:off x="4779630" y="4280041"/>
                  <a:ext cx="250613" cy="126181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rot="9159468">
                  <a:off x="4931299" y="4252602"/>
                  <a:ext cx="95577" cy="137485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Arc 73"/>
                <p:cNvSpPr/>
                <p:nvPr/>
              </p:nvSpPr>
              <p:spPr>
                <a:xfrm rot="10110389">
                  <a:off x="4778601" y="4284618"/>
                  <a:ext cx="93209" cy="142325"/>
                </a:xfrm>
                <a:prstGeom prst="arc">
                  <a:avLst>
                    <a:gd name="adj1" fmla="val 11005528"/>
                    <a:gd name="adj2" fmla="val 0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Arc 74"/>
                <p:cNvSpPr/>
                <p:nvPr/>
              </p:nvSpPr>
              <p:spPr>
                <a:xfrm rot="21116563">
                  <a:off x="4932818" y="4252431"/>
                  <a:ext cx="250613" cy="126181"/>
                </a:xfrm>
                <a:prstGeom prst="arc">
                  <a:avLst>
                    <a:gd name="adj1" fmla="val 10433135"/>
                    <a:gd name="adj2" fmla="val 20813527"/>
                  </a:avLst>
                </a:prstGeom>
                <a:ln w="127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512780" y="4089994"/>
                <a:ext cx="393192" cy="39319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40000" dist="73787" dir="33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16746" y="4145598"/>
                <a:ext cx="5309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4.6 T</a:t>
                </a:r>
                <a:endParaRPr lang="en-US" sz="1200" dirty="0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1891312" y="3893812"/>
                <a:ext cx="393192" cy="39319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40000" dist="73787" dir="33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823576" y="3937746"/>
                <a:ext cx="5309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2.5 T</a:t>
                </a:r>
                <a:endParaRPr lang="en-US" sz="1200" dirty="0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4656042" y="4522265"/>
                <a:ext cx="393192" cy="39319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40000" dist="73787" dir="33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647575" y="4559849"/>
                <a:ext cx="402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2 T</a:t>
                </a:r>
                <a:endParaRPr lang="en-US" sz="1200" dirty="0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8331522" y="3708437"/>
                <a:ext cx="393192" cy="39319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40000" dist="73787" dir="33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323055" y="3752371"/>
                <a:ext cx="402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1 T</a:t>
                </a:r>
                <a:endParaRPr lang="en-US" sz="1200" dirty="0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6125955" y="4173992"/>
                <a:ext cx="393192" cy="39319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2">
                    <a:lumMod val="75000"/>
                  </a:schemeClr>
                </a:solidFill>
              </a:ln>
              <a:effectLst>
                <a:outerShdw blurRad="40000" dist="73787" dir="33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125955" y="4215892"/>
                <a:ext cx="402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/>
                  <a:t>1 T</a:t>
                </a:r>
                <a:endParaRPr lang="en-US" sz="1200" dirty="0"/>
              </a:p>
            </p:txBody>
          </p:sp>
          <p:grpSp>
            <p:nvGrpSpPr>
              <p:cNvPr id="90" name="Group 89"/>
              <p:cNvGrpSpPr>
                <a:grpSpLocks noChangeAspect="1"/>
              </p:cNvGrpSpPr>
              <p:nvPr/>
            </p:nvGrpSpPr>
            <p:grpSpPr>
              <a:xfrm>
                <a:off x="8827173" y="4222982"/>
                <a:ext cx="233864" cy="767062"/>
                <a:chOff x="6753492" y="3554374"/>
                <a:chExt cx="752208" cy="2467414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7100887" y="5263757"/>
                  <a:ext cx="46567" cy="561975"/>
                </a:xfrm>
                <a:custGeom>
                  <a:avLst/>
                  <a:gdLst>
                    <a:gd name="connsiteX0" fmla="*/ 46567 w 46567"/>
                    <a:gd name="connsiteY0" fmla="*/ 561975 h 561975"/>
                    <a:gd name="connsiteX1" fmla="*/ 37042 w 46567"/>
                    <a:gd name="connsiteY1" fmla="*/ 482600 h 561975"/>
                    <a:gd name="connsiteX2" fmla="*/ 24342 w 46567"/>
                    <a:gd name="connsiteY2" fmla="*/ 371475 h 561975"/>
                    <a:gd name="connsiteX3" fmla="*/ 14817 w 46567"/>
                    <a:gd name="connsiteY3" fmla="*/ 257175 h 561975"/>
                    <a:gd name="connsiteX4" fmla="*/ 5292 w 46567"/>
                    <a:gd name="connsiteY4" fmla="*/ 165100 h 561975"/>
                    <a:gd name="connsiteX5" fmla="*/ 46567 w 46567"/>
                    <a:gd name="connsiteY5" fmla="*/ 0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67" h="561975">
                      <a:moveTo>
                        <a:pt x="46567" y="561975"/>
                      </a:moveTo>
                      <a:cubicBezTo>
                        <a:pt x="43656" y="538162"/>
                        <a:pt x="40746" y="514350"/>
                        <a:pt x="37042" y="482600"/>
                      </a:cubicBezTo>
                      <a:cubicBezTo>
                        <a:pt x="33338" y="450850"/>
                        <a:pt x="28046" y="409046"/>
                        <a:pt x="24342" y="371475"/>
                      </a:cubicBezTo>
                      <a:cubicBezTo>
                        <a:pt x="20638" y="333904"/>
                        <a:pt x="17992" y="291571"/>
                        <a:pt x="14817" y="257175"/>
                      </a:cubicBezTo>
                      <a:cubicBezTo>
                        <a:pt x="11642" y="222779"/>
                        <a:pt x="0" y="207962"/>
                        <a:pt x="5292" y="165100"/>
                      </a:cubicBezTo>
                      <a:cubicBezTo>
                        <a:pt x="10584" y="122238"/>
                        <a:pt x="46567" y="0"/>
                        <a:pt x="46567" y="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effectLst>
                  <a:outerShdw blurRad="40000" dist="20000" dir="7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7083431" y="3884666"/>
                  <a:ext cx="120912" cy="115353"/>
                </a:xfrm>
                <a:prstGeom prst="rect">
                  <a:avLst/>
                </a:prstGeom>
                <a:solidFill>
                  <a:schemeClr val="tx1">
                    <a:alpha val="6000"/>
                  </a:schemeClr>
                </a:solidFill>
                <a:ln w="19050">
                  <a:noFill/>
                </a:ln>
                <a:effectLst>
                  <a:outerShdw blurRad="53975" dist="2540000" dir="2700000" algn="tl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7082635" y="3554374"/>
                  <a:ext cx="325261" cy="204610"/>
                </a:xfrm>
                <a:custGeom>
                  <a:avLst/>
                  <a:gdLst>
                    <a:gd name="connsiteX0" fmla="*/ 0 w 325261"/>
                    <a:gd name="connsiteY0" fmla="*/ 90310 h 204610"/>
                    <a:gd name="connsiteX1" fmla="*/ 33866 w 325261"/>
                    <a:gd name="connsiteY1" fmla="*/ 43744 h 204610"/>
                    <a:gd name="connsiteX2" fmla="*/ 105833 w 325261"/>
                    <a:gd name="connsiteY2" fmla="*/ 5644 h 204610"/>
                    <a:gd name="connsiteX3" fmla="*/ 198966 w 325261"/>
                    <a:gd name="connsiteY3" fmla="*/ 9877 h 204610"/>
                    <a:gd name="connsiteX4" fmla="*/ 292100 w 325261"/>
                    <a:gd name="connsiteY4" fmla="*/ 60677 h 204610"/>
                    <a:gd name="connsiteX5" fmla="*/ 321733 w 325261"/>
                    <a:gd name="connsiteY5" fmla="*/ 94544 h 204610"/>
                    <a:gd name="connsiteX6" fmla="*/ 313266 w 325261"/>
                    <a:gd name="connsiteY6" fmla="*/ 204610 h 204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5261" h="204610">
                      <a:moveTo>
                        <a:pt x="0" y="90310"/>
                      </a:moveTo>
                      <a:cubicBezTo>
                        <a:pt x="8113" y="74082"/>
                        <a:pt x="16227" y="57855"/>
                        <a:pt x="33866" y="43744"/>
                      </a:cubicBezTo>
                      <a:cubicBezTo>
                        <a:pt x="51505" y="29633"/>
                        <a:pt x="78316" y="11288"/>
                        <a:pt x="105833" y="5644"/>
                      </a:cubicBezTo>
                      <a:cubicBezTo>
                        <a:pt x="133350" y="0"/>
                        <a:pt x="167921" y="705"/>
                        <a:pt x="198966" y="9877"/>
                      </a:cubicBezTo>
                      <a:cubicBezTo>
                        <a:pt x="230011" y="19049"/>
                        <a:pt x="271639" y="46566"/>
                        <a:pt x="292100" y="60677"/>
                      </a:cubicBezTo>
                      <a:cubicBezTo>
                        <a:pt x="312561" y="74788"/>
                        <a:pt x="318205" y="70555"/>
                        <a:pt x="321733" y="94544"/>
                      </a:cubicBezTo>
                      <a:cubicBezTo>
                        <a:pt x="325261" y="118533"/>
                        <a:pt x="313266" y="204610"/>
                        <a:pt x="313266" y="20461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94" name="Straight Connector 93"/>
                <p:cNvCxnSpPr>
                  <a:stCxn id="93" idx="0"/>
                  <a:endCxn id="93" idx="6"/>
                </p:cNvCxnSpPr>
                <p:nvPr/>
              </p:nvCxnSpPr>
              <p:spPr>
                <a:xfrm>
                  <a:off x="7082635" y="3644684"/>
                  <a:ext cx="313266" cy="114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>
                  <a:endCxn id="93" idx="0"/>
                </p:cNvCxnSpPr>
                <p:nvPr/>
              </p:nvCxnSpPr>
              <p:spPr>
                <a:xfrm>
                  <a:off x="6937906" y="3606407"/>
                  <a:ext cx="144729" cy="382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95250" dist="254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7026279" y="3702628"/>
                  <a:ext cx="11271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95250" dist="12700" algn="tl" rotWithShape="0">
                    <a:srgbClr val="000000"/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6973365" y="3824603"/>
                  <a:ext cx="118536" cy="15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95250" dist="12700" algn="tl" rotWithShape="0">
                    <a:srgbClr val="000000"/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7030515" y="3879636"/>
                  <a:ext cx="54239" cy="51590"/>
                </a:xfrm>
                <a:prstGeom prst="line">
                  <a:avLst/>
                </a:prstGeom>
                <a:ln w="19050">
                  <a:solidFill>
                    <a:schemeClr val="tx1">
                      <a:alpha val="32000"/>
                    </a:schemeClr>
                  </a:solidFill>
                </a:ln>
                <a:effectLst>
                  <a:outerShdw blurRad="95250" dist="12700" algn="tl" rotWithShape="0">
                    <a:srgbClr val="000000"/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6982358" y="4032034"/>
                  <a:ext cx="198967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21180000" algn="tl" rotWithShape="0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0800000" flipV="1">
                  <a:off x="7030254" y="3758984"/>
                  <a:ext cx="53177" cy="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95250" dist="25400" algn="tl" rotWithShape="0">
                    <a:srgbClr val="000000"/>
                  </a:outerShdw>
                </a:effectLst>
                <a:scene3d>
                  <a:camera prst="orthographicFront">
                    <a:rot lat="0" lon="0" rev="2700000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Rectangle 100"/>
                <p:cNvSpPr/>
                <p:nvPr/>
              </p:nvSpPr>
              <p:spPr>
                <a:xfrm>
                  <a:off x="6980021" y="3793923"/>
                  <a:ext cx="56582" cy="42681"/>
                </a:xfrm>
                <a:prstGeom prst="rect">
                  <a:avLst/>
                </a:prstGeom>
                <a:solidFill>
                  <a:schemeClr val="tx1">
                    <a:alpha val="10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95250" dist="38100" dir="2700000" algn="tl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6951401" y="4000019"/>
                  <a:ext cx="7885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6966312" y="4065549"/>
                  <a:ext cx="181061" cy="53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7083432" y="4001608"/>
                  <a:ext cx="247911" cy="1810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7128841" y="3750171"/>
                  <a:ext cx="87504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6200000" algn="tl" rotWithShape="0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7135030" y="3864030"/>
                  <a:ext cx="138627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6200000" algn="tl" rotWithShape="0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7203549" y="3933344"/>
                  <a:ext cx="127794" cy="23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6200000" algn="tl" rotWithShape="0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7310177" y="3822220"/>
                  <a:ext cx="11218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40000" dist="32639" dir="948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7357978" y="3888189"/>
                  <a:ext cx="59003" cy="4083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40000" dist="32639" dir="948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6782288" y="4156431"/>
                  <a:ext cx="312825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 flipV="1">
                  <a:off x="6809716" y="4004122"/>
                  <a:ext cx="132293" cy="1240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6692330" y="4061182"/>
                  <a:ext cx="182650" cy="603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6740396" y="4195765"/>
                  <a:ext cx="169866" cy="1436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6874672" y="4335334"/>
                  <a:ext cx="84931" cy="415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6927723" y="4337314"/>
                  <a:ext cx="126206" cy="78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40000" dist="20000" dir="103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>
                  <a:off x="6884068" y="4493683"/>
                  <a:ext cx="200025" cy="923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40000" dist="20000" dir="103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>
                  <a:off x="6579000" y="4957237"/>
                  <a:ext cx="676275" cy="415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6896368" y="5316144"/>
                  <a:ext cx="83653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6939495" y="5265344"/>
                  <a:ext cx="232304" cy="31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7173387" y="5243119"/>
                  <a:ext cx="281781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 flipH="1">
                  <a:off x="7293640" y="5081591"/>
                  <a:ext cx="234950" cy="881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7143622" y="4785522"/>
                  <a:ext cx="444499" cy="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V="1">
                  <a:off x="7257922" y="4456116"/>
                  <a:ext cx="123825" cy="91281"/>
                </a:xfrm>
                <a:prstGeom prst="line">
                  <a:avLst/>
                </a:prstGeom>
                <a:ln w="19050">
                  <a:solidFill>
                    <a:schemeClr val="tx1">
                      <a:alpha val="59000"/>
                    </a:schemeClr>
                  </a:solidFill>
                </a:ln>
                <a:effectLst>
                  <a:outerShdw blurRad="40000" dist="19939" dir="18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7224584" y="4298955"/>
                  <a:ext cx="190501" cy="91280"/>
                </a:xfrm>
                <a:prstGeom prst="line">
                  <a:avLst/>
                </a:prstGeom>
                <a:ln w="19050">
                  <a:solidFill>
                    <a:schemeClr val="tx1">
                      <a:alpha val="59000"/>
                    </a:schemeClr>
                  </a:solidFill>
                </a:ln>
                <a:effectLst>
                  <a:outerShdw blurRad="40000" dist="19939" dir="18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 flipH="1" flipV="1">
                  <a:off x="7240812" y="4124682"/>
                  <a:ext cx="249325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40000" dist="25400" dir="213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7364680" y="4001608"/>
                  <a:ext cx="90488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7334520" y="4471594"/>
                  <a:ext cx="200024" cy="1365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 flipH="1">
                  <a:off x="7349335" y="4267072"/>
                  <a:ext cx="64294" cy="28838"/>
                </a:xfrm>
                <a:prstGeom prst="line">
                  <a:avLst/>
                </a:prstGeom>
                <a:ln w="19050">
                  <a:solidFill>
                    <a:schemeClr val="tx1">
                      <a:alpha val="59000"/>
                    </a:schemeClr>
                  </a:solidFill>
                </a:ln>
                <a:effectLst>
                  <a:outerShdw blurRad="40000" dist="25400" dir="213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>
                  <a:off x="7332005" y="4375948"/>
                  <a:ext cx="126998" cy="793"/>
                </a:xfrm>
                <a:prstGeom prst="line">
                  <a:avLst/>
                </a:prstGeom>
                <a:ln w="19050">
                  <a:solidFill>
                    <a:schemeClr val="tx1">
                      <a:alpha val="59000"/>
                    </a:schemeClr>
                  </a:solidFill>
                </a:ln>
                <a:effectLst>
                  <a:outerShdw blurRad="40000" dist="25400" dir="213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5400000">
                  <a:off x="7328571" y="4444210"/>
                  <a:ext cx="70900" cy="65356"/>
                </a:xfrm>
                <a:prstGeom prst="line">
                  <a:avLst/>
                </a:prstGeom>
                <a:ln w="19050">
                  <a:solidFill>
                    <a:schemeClr val="tx1">
                      <a:alpha val="59000"/>
                    </a:schemeClr>
                  </a:solidFill>
                </a:ln>
                <a:effectLst>
                  <a:outerShdw blurRad="40000" dist="25400" dir="213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>
                  <a:off x="7242842" y="3968666"/>
                  <a:ext cx="62704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6200000" algn="tl" rotWithShape="0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0800000">
                  <a:off x="7203550" y="4001609"/>
                  <a:ext cx="69851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6200000" algn="tl" rotWithShape="0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7164613" y="4042134"/>
                  <a:ext cx="7787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6200000" algn="tl" rotWithShape="0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>
                  <a:off x="6575163" y="5644755"/>
                  <a:ext cx="752475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6922849" y="5963823"/>
                  <a:ext cx="85725" cy="286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6980021" y="5935270"/>
                  <a:ext cx="5023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 flipH="1" flipV="1">
                  <a:off x="7004853" y="5903520"/>
                  <a:ext cx="63501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5400000" flipH="1" flipV="1">
                  <a:off x="7040963" y="5845179"/>
                  <a:ext cx="54769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V="1">
                  <a:off x="6983422" y="5766201"/>
                  <a:ext cx="99219" cy="55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>
                  <a:off x="6999557" y="5482038"/>
                  <a:ext cx="47466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7224584" y="5768979"/>
                  <a:ext cx="9763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014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5400000">
                  <a:off x="7177754" y="5876929"/>
                  <a:ext cx="116681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014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>
                  <a:off x="7087661" y="5878120"/>
                  <a:ext cx="117476" cy="1588"/>
                </a:xfrm>
                <a:prstGeom prst="line">
                  <a:avLst/>
                </a:prstGeom>
                <a:ln w="19050">
                  <a:solidFill>
                    <a:schemeClr val="tx1">
                      <a:alpha val="69000"/>
                    </a:schemeClr>
                  </a:solidFill>
                </a:ln>
                <a:effectLst>
                  <a:outerShdw blurRad="50800" dist="25400" dir="1014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>
                  <a:off x="7161084" y="5979323"/>
                  <a:ext cx="83343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014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Freeform 144"/>
                <p:cNvSpPr/>
                <p:nvPr/>
              </p:nvSpPr>
              <p:spPr>
                <a:xfrm>
                  <a:off x="7452254" y="4003282"/>
                  <a:ext cx="53446" cy="438150"/>
                </a:xfrm>
                <a:custGeom>
                  <a:avLst/>
                  <a:gdLst>
                    <a:gd name="connsiteX0" fmla="*/ 0 w 53446"/>
                    <a:gd name="connsiteY0" fmla="*/ 0 h 438150"/>
                    <a:gd name="connsiteX1" fmla="*/ 12700 w 53446"/>
                    <a:gd name="connsiteY1" fmla="*/ 107950 h 438150"/>
                    <a:gd name="connsiteX2" fmla="*/ 47625 w 53446"/>
                    <a:gd name="connsiteY2" fmla="*/ 269875 h 438150"/>
                    <a:gd name="connsiteX3" fmla="*/ 47625 w 53446"/>
                    <a:gd name="connsiteY3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446" h="438150">
                      <a:moveTo>
                        <a:pt x="0" y="0"/>
                      </a:moveTo>
                      <a:cubicBezTo>
                        <a:pt x="2381" y="31485"/>
                        <a:pt x="4762" y="62971"/>
                        <a:pt x="12700" y="107950"/>
                      </a:cubicBezTo>
                      <a:cubicBezTo>
                        <a:pt x="20638" y="152929"/>
                        <a:pt x="41804" y="214842"/>
                        <a:pt x="47625" y="269875"/>
                      </a:cubicBezTo>
                      <a:cubicBezTo>
                        <a:pt x="53446" y="324908"/>
                        <a:pt x="47625" y="438150"/>
                        <a:pt x="47625" y="43815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7130127" y="5949160"/>
                  <a:ext cx="85724" cy="57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014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7205138" y="5938445"/>
                  <a:ext cx="30956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014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7236094" y="5819382"/>
                  <a:ext cx="36512" cy="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014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7237682" y="5709844"/>
                  <a:ext cx="34924" cy="111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25400" dir="1014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Freeform 149"/>
                <p:cNvSpPr/>
                <p:nvPr/>
              </p:nvSpPr>
              <p:spPr>
                <a:xfrm>
                  <a:off x="7017546" y="5269313"/>
                  <a:ext cx="100013" cy="454025"/>
                </a:xfrm>
                <a:custGeom>
                  <a:avLst/>
                  <a:gdLst>
                    <a:gd name="connsiteX0" fmla="*/ 0 w 100013"/>
                    <a:gd name="connsiteY0" fmla="*/ 454025 h 454025"/>
                    <a:gd name="connsiteX1" fmla="*/ 47625 w 100013"/>
                    <a:gd name="connsiteY1" fmla="*/ 327025 h 454025"/>
                    <a:gd name="connsiteX2" fmla="*/ 95250 w 100013"/>
                    <a:gd name="connsiteY2" fmla="*/ 209550 h 454025"/>
                    <a:gd name="connsiteX3" fmla="*/ 76200 w 100013"/>
                    <a:gd name="connsiteY3" fmla="*/ 85725 h 454025"/>
                    <a:gd name="connsiteX4" fmla="*/ 73025 w 100013"/>
                    <a:gd name="connsiteY4" fmla="*/ 0 h 45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13" h="454025">
                      <a:moveTo>
                        <a:pt x="0" y="454025"/>
                      </a:moveTo>
                      <a:cubicBezTo>
                        <a:pt x="15875" y="410898"/>
                        <a:pt x="31750" y="367771"/>
                        <a:pt x="47625" y="327025"/>
                      </a:cubicBezTo>
                      <a:cubicBezTo>
                        <a:pt x="63500" y="286279"/>
                        <a:pt x="90488" y="249767"/>
                        <a:pt x="95250" y="209550"/>
                      </a:cubicBezTo>
                      <a:cubicBezTo>
                        <a:pt x="100013" y="169333"/>
                        <a:pt x="79904" y="120650"/>
                        <a:pt x="76200" y="85725"/>
                      </a:cubicBezTo>
                      <a:cubicBezTo>
                        <a:pt x="72496" y="50800"/>
                        <a:pt x="73025" y="0"/>
                        <a:pt x="73025" y="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  <a:effectLst>
                  <a:outerShdw blurRad="40000" dist="32639" dir="100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 rot="5400000">
                  <a:off x="6871358" y="4420406"/>
                  <a:ext cx="88122" cy="1590"/>
                </a:xfrm>
                <a:prstGeom prst="line">
                  <a:avLst/>
                </a:prstGeom>
                <a:ln w="19050">
                  <a:solidFill>
                    <a:schemeClr val="tx1">
                      <a:alpha val="69000"/>
                    </a:schemeClr>
                  </a:solidFill>
                </a:ln>
                <a:effectLst>
                  <a:outerShdw blurRad="40000" dist="32639" dir="7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6914624" y="4455982"/>
                  <a:ext cx="84447" cy="50537"/>
                </a:xfrm>
                <a:prstGeom prst="line">
                  <a:avLst/>
                </a:prstGeom>
                <a:ln w="19050">
                  <a:solidFill>
                    <a:schemeClr val="tx1">
                      <a:alpha val="69000"/>
                    </a:schemeClr>
                  </a:solidFill>
                </a:ln>
                <a:effectLst>
                  <a:outerShdw blurRad="40000" dist="32639" dir="7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16200000" flipH="1">
                  <a:off x="7396341" y="3944106"/>
                  <a:ext cx="67468" cy="4435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40000" dist="32639" dir="948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>
                  <a:off x="7300388" y="3969063"/>
                  <a:ext cx="61911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7331343" y="4003282"/>
                  <a:ext cx="35720" cy="7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3" name="Straight Connector 162"/>
              <p:cNvCxnSpPr/>
              <p:nvPr/>
            </p:nvCxnSpPr>
            <p:spPr>
              <a:xfrm flipH="1">
                <a:off x="6875749" y="3585215"/>
                <a:ext cx="431271" cy="10348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3662998" y="4483661"/>
                <a:ext cx="456526" cy="73040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591471" y="3637208"/>
                <a:ext cx="775656" cy="10302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TextBox 169"/>
            <p:cNvSpPr txBox="1">
              <a:spLocks noChangeArrowheads="1"/>
            </p:cNvSpPr>
            <p:nvPr/>
          </p:nvSpPr>
          <p:spPr bwMode="auto">
            <a:xfrm>
              <a:off x="152301" y="2619364"/>
              <a:ext cx="158992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Production</a:t>
              </a:r>
            </a:p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Solenoid</a:t>
              </a:r>
            </a:p>
          </p:txBody>
        </p:sp>
        <p:sp>
          <p:nvSpPr>
            <p:cNvPr id="171" name="TextBox 170"/>
            <p:cNvSpPr txBox="1">
              <a:spLocks noChangeArrowheads="1"/>
            </p:cNvSpPr>
            <p:nvPr/>
          </p:nvSpPr>
          <p:spPr bwMode="auto">
            <a:xfrm>
              <a:off x="6801745" y="2539989"/>
              <a:ext cx="129785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Detector</a:t>
              </a:r>
            </a:p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Solenoid</a:t>
              </a: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2087908" y="3062133"/>
              <a:ext cx="2653792" cy="1185681"/>
              <a:chOff x="1163231" y="1796161"/>
              <a:chExt cx="2653792" cy="1185681"/>
            </a:xfrm>
          </p:grpSpPr>
          <p:cxnSp>
            <p:nvCxnSpPr>
              <p:cNvPr id="173" name="Straight Arrow Connector 24"/>
              <p:cNvCxnSpPr>
                <a:cxnSpLocks noChangeShapeType="1"/>
              </p:cNvCxnSpPr>
              <p:nvPr/>
            </p:nvCxnSpPr>
            <p:spPr bwMode="auto">
              <a:xfrm flipH="1">
                <a:off x="1163231" y="1796161"/>
                <a:ext cx="2653792" cy="118568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74" name="TextBox 25"/>
              <p:cNvSpPr txBox="1">
                <a:spLocks noChangeArrowheads="1"/>
              </p:cNvSpPr>
              <p:nvPr/>
            </p:nvSpPr>
            <p:spPr bwMode="auto">
              <a:xfrm rot="20102899">
                <a:off x="2131079" y="1910029"/>
                <a:ext cx="954088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protons</a:t>
                </a:r>
              </a:p>
            </p:txBody>
          </p:sp>
        </p:grpSp>
        <p:sp>
          <p:nvSpPr>
            <p:cNvPr id="175" name="TextBox 174"/>
            <p:cNvSpPr txBox="1">
              <a:spLocks noChangeArrowheads="1"/>
            </p:cNvSpPr>
            <p:nvPr/>
          </p:nvSpPr>
          <p:spPr bwMode="auto">
            <a:xfrm>
              <a:off x="3393717" y="3594828"/>
              <a:ext cx="14109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Transport</a:t>
              </a:r>
            </a:p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Solenoid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 flipV="1">
            <a:off x="706181" y="4859398"/>
            <a:ext cx="8247831" cy="1397677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20938942">
            <a:off x="4296542" y="56749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24 meters</a:t>
            </a:r>
            <a:endParaRPr lang="en-US" sz="2400" b="1" dirty="0"/>
          </a:p>
        </p:txBody>
      </p:sp>
      <p:sp>
        <p:nvSpPr>
          <p:cNvPr id="176" name="Text Box 45"/>
          <p:cNvSpPr txBox="1">
            <a:spLocks noChangeArrowheads="1"/>
          </p:cNvSpPr>
          <p:nvPr/>
        </p:nvSpPr>
        <p:spPr bwMode="auto">
          <a:xfrm>
            <a:off x="80998" y="1441115"/>
            <a:ext cx="4056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indent="-228600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Strong axial gradient. Reflect </a:t>
            </a:r>
            <a:r>
              <a:rPr lang="en-US" sz="1600" dirty="0"/>
              <a:t>and </a:t>
            </a:r>
            <a:r>
              <a:rPr lang="en-US" sz="1600" dirty="0" smtClean="0"/>
              <a:t>focus (move along)  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/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’s </a:t>
            </a:r>
            <a:r>
              <a:rPr lang="en-US" sz="1600" dirty="0"/>
              <a:t>into muon </a:t>
            </a:r>
            <a:r>
              <a:rPr lang="en-US" sz="1600" dirty="0" smtClean="0"/>
              <a:t>transport</a:t>
            </a:r>
          </a:p>
          <a:p>
            <a:pPr lvl="1" indent="-228600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55 Ton Heat and Radiation Shield to intercept target </a:t>
            </a:r>
            <a:r>
              <a:rPr lang="en-US" sz="1600" dirty="0" smtClean="0"/>
              <a:t>secondaries</a:t>
            </a:r>
            <a:endParaRPr lang="en-US" sz="1600" dirty="0"/>
          </a:p>
        </p:txBody>
      </p:sp>
      <p:sp>
        <p:nvSpPr>
          <p:cNvPr id="177" name="Text Box 48"/>
          <p:cNvSpPr txBox="1">
            <a:spLocks noChangeArrowheads="1"/>
          </p:cNvSpPr>
          <p:nvPr/>
        </p:nvSpPr>
        <p:spPr bwMode="auto">
          <a:xfrm>
            <a:off x="488416" y="5105525"/>
            <a:ext cx="4319587" cy="9779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339966"/>
                </a:solidFill>
              </a:rPr>
              <a:t>Sign/momentum Selection</a:t>
            </a:r>
          </a:p>
          <a:p>
            <a:pPr marL="228600"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339966"/>
                </a:solidFill>
              </a:rPr>
              <a:t>Negative Axial Gradient in S.S. to suppress trapped </a:t>
            </a:r>
            <a:r>
              <a:rPr lang="en-US" sz="1600" dirty="0" smtClean="0">
                <a:solidFill>
                  <a:srgbClr val="339966"/>
                </a:solidFill>
              </a:rPr>
              <a:t>particles</a:t>
            </a:r>
            <a:endParaRPr lang="en-US" sz="1800" dirty="0">
              <a:solidFill>
                <a:srgbClr val="33996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43603" y="4561279"/>
            <a:ext cx="4828174" cy="1454688"/>
            <a:chOff x="4513599" y="4488606"/>
            <a:chExt cx="4828174" cy="1454688"/>
          </a:xfrm>
        </p:grpSpPr>
        <p:sp>
          <p:nvSpPr>
            <p:cNvPr id="178" name="Text Box 16"/>
            <p:cNvSpPr txBox="1">
              <a:spLocks noChangeArrowheads="1"/>
            </p:cNvSpPr>
            <p:nvPr/>
          </p:nvSpPr>
          <p:spPr bwMode="auto">
            <a:xfrm rot="20981685">
              <a:off x="4513599" y="4989187"/>
              <a:ext cx="4828174" cy="95410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28600" lvl="1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800000"/>
                  </a:solidFill>
                </a:rPr>
                <a:t>Graded field to collect conv. </a:t>
              </a:r>
              <a:r>
                <a:rPr lang="en-US" sz="1600" dirty="0" smtClean="0">
                  <a:solidFill>
                    <a:srgbClr val="800000"/>
                  </a:solidFill>
                </a:rPr>
                <a:t>e</a:t>
              </a:r>
              <a:r>
                <a:rPr lang="en-US" sz="2000" baseline="30000" dirty="0" smtClean="0">
                  <a:solidFill>
                    <a:srgbClr val="800000"/>
                  </a:solidFill>
                </a:rPr>
                <a:t>-</a:t>
              </a:r>
              <a:endParaRPr lang="en-US" sz="1600" dirty="0">
                <a:solidFill>
                  <a:srgbClr val="800000"/>
                </a:solidFill>
              </a:endParaRPr>
            </a:p>
            <a:p>
              <a:pPr marL="1543050" lvl="2">
                <a:spcBef>
                  <a:spcPct val="50000"/>
                </a:spcBef>
                <a:buFontTx/>
                <a:buChar char="•"/>
              </a:pPr>
              <a:r>
                <a:rPr lang="en-US" sz="1600" dirty="0" smtClean="0">
                  <a:solidFill>
                    <a:srgbClr val="800000"/>
                  </a:solidFill>
                </a:rPr>
                <a:t>~Uniform </a:t>
              </a:r>
              <a:r>
                <a:rPr lang="en-US" sz="1600" dirty="0">
                  <a:solidFill>
                    <a:srgbClr val="800000"/>
                  </a:solidFill>
                </a:rPr>
                <a:t>field for e</a:t>
              </a:r>
              <a:r>
                <a:rPr lang="en-US" sz="2000" baseline="30000" dirty="0">
                  <a:solidFill>
                    <a:srgbClr val="800000"/>
                  </a:solidFill>
                </a:rPr>
                <a:t>-</a:t>
              </a:r>
              <a:r>
                <a:rPr lang="en-US" dirty="0"/>
                <a:t> </a:t>
              </a:r>
              <a:r>
                <a:rPr lang="en-US" sz="1600" dirty="0" smtClean="0">
                  <a:solidFill>
                    <a:srgbClr val="800000"/>
                  </a:solidFill>
                </a:rPr>
                <a:t>Spectrometer</a:t>
              </a:r>
              <a:endParaRPr lang="en-US" sz="1600" dirty="0">
                <a:solidFill>
                  <a:srgbClr val="800000"/>
                </a:solidFill>
              </a:endParaRPr>
            </a:p>
          </p:txBody>
        </p:sp>
        <p:sp>
          <p:nvSpPr>
            <p:cNvPr id="179" name="Line 18"/>
            <p:cNvSpPr>
              <a:spLocks noChangeShapeType="1"/>
            </p:cNvSpPr>
            <p:nvPr/>
          </p:nvSpPr>
          <p:spPr bwMode="auto">
            <a:xfrm flipH="1" flipV="1">
              <a:off x="5702032" y="4802565"/>
              <a:ext cx="118014" cy="449302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Line 18"/>
            <p:cNvSpPr>
              <a:spLocks noChangeShapeType="1"/>
            </p:cNvSpPr>
            <p:nvPr/>
          </p:nvSpPr>
          <p:spPr bwMode="auto">
            <a:xfrm flipH="1" flipV="1">
              <a:off x="7353483" y="4488606"/>
              <a:ext cx="130175" cy="76935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9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1525" y="1031874"/>
            <a:ext cx="7915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40404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71525" y="1246188"/>
            <a:ext cx="79152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ea typeface="ＭＳ Ｐゴシック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11" y="181265"/>
            <a:ext cx="8790178" cy="51092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en-US" dirty="0" smtClean="0">
                <a:latin typeface="Helvetica" pitchFamily="34" charset="0"/>
                <a:cs typeface="Arial" charset="0"/>
              </a:rPr>
              <a:t>Mu2e Solenoid Scope</a:t>
            </a:r>
          </a:p>
        </p:txBody>
      </p:sp>
      <p:sp>
        <p:nvSpPr>
          <p:cNvPr id="6151" name="TextBox 14"/>
          <p:cNvSpPr txBox="1">
            <a:spLocks noChangeArrowheads="1"/>
          </p:cNvSpPr>
          <p:nvPr/>
        </p:nvSpPr>
        <p:spPr bwMode="auto">
          <a:xfrm>
            <a:off x="4658550" y="5326271"/>
            <a:ext cx="4495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latin typeface="Helvetica" pitchFamily="34" charset="0"/>
                <a:ea typeface="ＭＳ Ｐゴシック" charset="0"/>
              </a:rPr>
              <a:t>Field Mapping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latin typeface="Helvetica" pitchFamily="34" charset="0"/>
                <a:ea typeface="ＭＳ Ｐゴシック" charset="0"/>
              </a:rPr>
              <a:t>Ancillary Equipment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 smtClean="0">
                <a:latin typeface="Helvetica" pitchFamily="34" charset="0"/>
                <a:ea typeface="ＭＳ Ｐゴシック" charset="0"/>
              </a:rPr>
              <a:t>Installation </a:t>
            </a:r>
            <a:r>
              <a:rPr lang="en-US" sz="1800" dirty="0">
                <a:latin typeface="Helvetica" pitchFamily="34" charset="0"/>
                <a:ea typeface="ＭＳ Ｐゴシック" charset="0"/>
              </a:rPr>
              <a:t>and commissioning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1" y="836293"/>
            <a:ext cx="8934060" cy="4390800"/>
          </a:xfrm>
          <a:prstGeom prst="rect">
            <a:avLst/>
          </a:prstGeom>
          <a:noFill/>
        </p:spPr>
      </p:pic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5477774" y="1616075"/>
            <a:ext cx="3578257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latin typeface="Helvetica" pitchFamily="34" charset="0"/>
                <a:ea typeface="ＭＳ Ｐゴシック" charset="0"/>
              </a:rPr>
              <a:t>Production Solenoid (PS)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latin typeface="Helvetica" pitchFamily="34" charset="0"/>
                <a:ea typeface="ＭＳ Ｐゴシック" charset="0"/>
              </a:rPr>
              <a:t>Transport Solenoid (</a:t>
            </a:r>
            <a:r>
              <a:rPr lang="en-US" sz="1800" dirty="0" smtClean="0">
                <a:latin typeface="Helvetica" pitchFamily="34" charset="0"/>
                <a:ea typeface="ＭＳ Ｐゴシック" charset="0"/>
              </a:rPr>
              <a:t>TSu,TSd)</a:t>
            </a:r>
            <a:endParaRPr lang="en-US" sz="1800" dirty="0">
              <a:latin typeface="Helvetica" pitchFamily="34" charset="0"/>
              <a:ea typeface="ＭＳ Ｐゴシック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latin typeface="Helvetica" pitchFamily="34" charset="0"/>
                <a:ea typeface="ＭＳ Ｐゴシック" charset="0"/>
              </a:rPr>
              <a:t>Detector Solenoid (DS)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00" dirty="0">
                <a:latin typeface="Helvetica" pitchFamily="34" charset="0"/>
                <a:ea typeface="ＭＳ Ｐゴシック" charset="0"/>
              </a:rPr>
              <a:t>Cryogenic Distribution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363" y="1853344"/>
            <a:ext cx="4348861" cy="4257757"/>
            <a:chOff x="0" y="2439941"/>
            <a:chExt cx="4348861" cy="4257757"/>
          </a:xfrm>
        </p:grpSpPr>
        <p:sp>
          <p:nvSpPr>
            <p:cNvPr id="6169" name="TextBox 2"/>
            <p:cNvSpPr txBox="1">
              <a:spLocks noChangeArrowheads="1"/>
            </p:cNvSpPr>
            <p:nvPr/>
          </p:nvSpPr>
          <p:spPr bwMode="auto">
            <a:xfrm>
              <a:off x="253111" y="6051367"/>
              <a:ext cx="40957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rgbClr val="0033CC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0033CC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0033CC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0033CC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0033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3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3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3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33CC"/>
                  </a:solidFill>
                  <a:latin typeface="Times New Roman" pitchFamily="18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800" dirty="0" smtClean="0">
                  <a:latin typeface="Helvetica" pitchFamily="34" charset="0"/>
                  <a:ea typeface="ＭＳ Ｐゴシック" charset="0"/>
                </a:rPr>
                <a:t>Cryo distribution box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800" dirty="0" smtClean="0">
                  <a:latin typeface="Helvetica" pitchFamily="34" charset="0"/>
                  <a:ea typeface="ＭＳ Ｐゴシック" charset="0"/>
                </a:rPr>
                <a:t>Power </a:t>
              </a:r>
              <a:r>
                <a:rPr lang="en-US" sz="1800" dirty="0">
                  <a:latin typeface="Helvetica" pitchFamily="34" charset="0"/>
                  <a:ea typeface="ＭＳ Ｐゴシック" charset="0"/>
                </a:rPr>
                <a:t>Supply/Quench </a:t>
              </a:r>
              <a:r>
                <a:rPr lang="en-US" sz="1800" dirty="0" smtClean="0">
                  <a:latin typeface="Helvetica" pitchFamily="34" charset="0"/>
                  <a:ea typeface="ＭＳ Ｐゴシック" charset="0"/>
                </a:rPr>
                <a:t>Protection</a:t>
              </a:r>
              <a:endParaRPr lang="en-US" sz="1800" dirty="0">
                <a:latin typeface="Helvetica" pitchFamily="34" charset="0"/>
                <a:ea typeface="ＭＳ Ｐゴシック" charset="0"/>
              </a:endParaRPr>
            </a:p>
          </p:txBody>
        </p:sp>
        <p:sp>
          <p:nvSpPr>
            <p:cNvPr id="48" name="Bent Arrow 47"/>
            <p:cNvSpPr/>
            <p:nvPr/>
          </p:nvSpPr>
          <p:spPr bwMode="auto">
            <a:xfrm>
              <a:off x="0" y="2439941"/>
              <a:ext cx="862012" cy="3857625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8170"/>
              </a:avLst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404040"/>
                </a:solidFill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386" y="6452851"/>
            <a:ext cx="2133600" cy="365125"/>
          </a:xfrm>
        </p:spPr>
        <p:txBody>
          <a:bodyPr/>
          <a:lstStyle/>
          <a:p>
            <a:fld id="{C281C86A-B1A8-4AA0-8CE7-177B5A4974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91619" y="6493404"/>
            <a:ext cx="2895600" cy="365125"/>
          </a:xfrm>
        </p:spPr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33645" y="4373592"/>
            <a:ext cx="3657600" cy="853501"/>
          </a:xfrm>
          <a:prstGeom prst="straightConnector1">
            <a:avLst/>
          </a:prstGeom>
          <a:ln w="44450">
            <a:solidFill>
              <a:schemeClr val="tx1"/>
            </a:solidFill>
            <a:headEnd type="stealt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792341">
            <a:off x="4741509" y="4388135"/>
            <a:ext cx="23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~12 meters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6" y="1046163"/>
            <a:ext cx="8848724" cy="50784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Reliable superconductor operation at full field life of experiment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arge temperature margin (&gt;1.5K) and Jc margin (&gt;30%) typical of detector solenoids.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Complex thermal mechanical design to obtain and maintain desired field</a:t>
            </a:r>
          </a:p>
          <a:p>
            <a:r>
              <a:rPr lang="en-US" dirty="0" smtClean="0"/>
              <a:t>Individual operation of magnets and cryostats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Cryostats cooled down and powered independently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Individual magnets do not rely on mechanical support of adjacent magnets</a:t>
            </a:r>
          </a:p>
          <a:p>
            <a:r>
              <a:rPr lang="en-US" dirty="0" smtClean="0"/>
              <a:t>Cryogenic operation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Liquid </a:t>
            </a:r>
            <a:r>
              <a:rPr lang="en-US" dirty="0" smtClean="0">
                <a:solidFill>
                  <a:srgbClr val="0070C0"/>
                </a:solidFill>
              </a:rPr>
              <a:t>helium </a:t>
            </a:r>
            <a:r>
              <a:rPr lang="en-US" dirty="0">
                <a:solidFill>
                  <a:srgbClr val="0070C0"/>
                </a:solidFill>
              </a:rPr>
              <a:t>Indirect </a:t>
            </a:r>
            <a:r>
              <a:rPr lang="en-US" dirty="0" smtClean="0">
                <a:solidFill>
                  <a:srgbClr val="0070C0"/>
                </a:solidFill>
              </a:rPr>
              <a:t>cooling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One Fermilab </a:t>
            </a:r>
            <a:r>
              <a:rPr lang="en-US" dirty="0">
                <a:solidFill>
                  <a:srgbClr val="0070C0"/>
                </a:solidFill>
              </a:rPr>
              <a:t>Satellite </a:t>
            </a:r>
            <a:r>
              <a:rPr lang="en-US" dirty="0" smtClean="0">
                <a:solidFill>
                  <a:srgbClr val="0070C0"/>
                </a:solidFill>
              </a:rPr>
              <a:t>refrigerator for steady state operation</a:t>
            </a:r>
          </a:p>
          <a:p>
            <a:r>
              <a:rPr lang="en-US" dirty="0" smtClean="0"/>
              <a:t>Operation due to radiation </a:t>
            </a:r>
            <a:r>
              <a:rPr lang="en-US" dirty="0"/>
              <a:t>d</a:t>
            </a:r>
            <a:r>
              <a:rPr lang="en-US" dirty="0" smtClean="0"/>
              <a:t>amage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7 </a:t>
            </a:r>
            <a:r>
              <a:rPr lang="en-US" dirty="0">
                <a:solidFill>
                  <a:srgbClr val="0070C0"/>
                </a:solidFill>
              </a:rPr>
              <a:t>MGy over life of solenoid. </a:t>
            </a:r>
            <a:r>
              <a:rPr lang="en-US" dirty="0" smtClean="0">
                <a:solidFill>
                  <a:srgbClr val="0070C0"/>
                </a:solidFill>
              </a:rPr>
              <a:t> (irreversible damage limit of epoxy)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Conductor </a:t>
            </a:r>
            <a:r>
              <a:rPr lang="en-US" b="1" dirty="0">
                <a:solidFill>
                  <a:srgbClr val="0070C0"/>
                </a:solidFill>
              </a:rPr>
              <a:t>and stabilizer to operate for 1 year at nominal beam intensity without loss of performance, can be repaired by room temperature </a:t>
            </a:r>
            <a:r>
              <a:rPr lang="en-US" b="1" dirty="0" smtClean="0">
                <a:solidFill>
                  <a:srgbClr val="0070C0"/>
                </a:solidFill>
              </a:rPr>
              <a:t>anneal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Mu2e Solenoids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8814</TotalTime>
  <Words>1847</Words>
  <Application>Microsoft Office PowerPoint</Application>
  <PresentationFormat>On-screen Show (4:3)</PresentationFormat>
  <Paragraphs>418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Engravers MT</vt:lpstr>
      <vt:lpstr>Helvetica</vt:lpstr>
      <vt:lpstr>Symbol</vt:lpstr>
      <vt:lpstr>Times New Roman</vt:lpstr>
      <vt:lpstr>Wingdings</vt:lpstr>
      <vt:lpstr>FermilabTemplate</vt:lpstr>
      <vt:lpstr>Fermilab: Footer Only</vt:lpstr>
      <vt:lpstr>Mu2e Solenoids</vt:lpstr>
      <vt:lpstr>Mu2e Solenoids</vt:lpstr>
      <vt:lpstr>Detector vs. Accelerator Magnets</vt:lpstr>
      <vt:lpstr>Interesting facts about charged particles in a solenoid field</vt:lpstr>
      <vt:lpstr>Non-uniform field</vt:lpstr>
      <vt:lpstr>Non-uniform field II</vt:lpstr>
      <vt:lpstr>Mu2e Experiment</vt:lpstr>
      <vt:lpstr>Mu2e Solenoid Scope</vt:lpstr>
      <vt:lpstr>Operational Requirements</vt:lpstr>
      <vt:lpstr>Solenoid Design Features</vt:lpstr>
      <vt:lpstr>TS Module Overview</vt:lpstr>
      <vt:lpstr>Design – TS Module</vt:lpstr>
      <vt:lpstr>Phase diagram for NbTi</vt:lpstr>
      <vt:lpstr>Design: PS/TS/DS1/DS2 Conductor</vt:lpstr>
      <vt:lpstr>Magnet Quench</vt:lpstr>
      <vt:lpstr>Design magnets to operate well below Critical Surface</vt:lpstr>
      <vt:lpstr>TS Prototype Coil Module</vt:lpstr>
      <vt:lpstr>TS Prototype Coil</vt:lpstr>
      <vt:lpstr>TS Prototype Insertion into Cryostat at CHL</vt:lpstr>
      <vt:lpstr>Future Mu2e-like experiments….</vt:lpstr>
      <vt:lpstr>Additional slides</vt:lpstr>
      <vt:lpstr>PS Design - cold mass suspension system</vt:lpstr>
      <vt:lpstr>Design: vacuum vessel &amp; support frame </vt:lpstr>
      <vt:lpstr>Design: Detector Solenoid (DS)</vt:lpstr>
      <vt:lpstr>General Solenoid Requirements</vt:lpstr>
      <vt:lpstr>Solenoid Schedule 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J. Lamm x4098 06093N</cp:lastModifiedBy>
  <cp:revision>564</cp:revision>
  <cp:lastPrinted>2015-04-29T21:53:41Z</cp:lastPrinted>
  <dcterms:created xsi:type="dcterms:W3CDTF">2014-01-03T20:18:13Z</dcterms:created>
  <dcterms:modified xsi:type="dcterms:W3CDTF">2015-07-29T21:44:45Z</dcterms:modified>
</cp:coreProperties>
</file>